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98" r:id="rId2"/>
    <p:sldId id="599" r:id="rId3"/>
    <p:sldId id="595" r:id="rId4"/>
    <p:sldId id="596" r:id="rId5"/>
    <p:sldId id="411" r:id="rId6"/>
    <p:sldId id="412" r:id="rId7"/>
    <p:sldId id="592" r:id="rId8"/>
    <p:sldId id="600" r:id="rId9"/>
    <p:sldId id="597" r:id="rId10"/>
    <p:sldId id="603" r:id="rId11"/>
    <p:sldId id="604" r:id="rId12"/>
    <p:sldId id="605" r:id="rId13"/>
    <p:sldId id="606" r:id="rId14"/>
    <p:sldId id="607" r:id="rId15"/>
    <p:sldId id="608" r:id="rId16"/>
    <p:sldId id="609" r:id="rId17"/>
    <p:sldId id="610" r:id="rId1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4A4A4A"/>
    <a:srgbClr val="C6F5FE"/>
    <a:srgbClr val="E5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1663" autoAdjust="0"/>
  </p:normalViewPr>
  <p:slideViewPr>
    <p:cSldViewPr snapToGrid="0">
      <p:cViewPr varScale="1">
        <p:scale>
          <a:sx n="95" d="100"/>
          <a:sy n="95" d="100"/>
        </p:scale>
        <p:origin x="199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2A388-1370-4F29-9363-081425A24471}" type="datetimeFigureOut">
              <a:rPr lang="ko-KR" altLang="en-US" smtClean="0"/>
              <a:t>2023-11-30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0912B-FF3B-45B3-A5C8-3615F72AE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16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9138" y="922338"/>
            <a:ext cx="3321050" cy="2490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FF0000"/>
                </a:solidFill>
              </a:rPr>
              <a:t>transfer characteristic(I</a:t>
            </a:r>
            <a:r>
              <a:rPr lang="en-US" altLang="ko-KR" b="1" baseline="-25000" dirty="0">
                <a:solidFill>
                  <a:srgbClr val="FF0000"/>
                </a:solidFill>
              </a:rPr>
              <a:t>D</a:t>
            </a:r>
            <a:r>
              <a:rPr lang="en-US" altLang="ko-KR" b="1" dirty="0">
                <a:solidFill>
                  <a:srgbClr val="FF0000"/>
                </a:solidFill>
              </a:rPr>
              <a:t>-V</a:t>
            </a:r>
            <a:r>
              <a:rPr lang="en-US" altLang="ko-KR" b="1" baseline="-25000" dirty="0">
                <a:solidFill>
                  <a:srgbClr val="FF0000"/>
                </a:solidFill>
              </a:rPr>
              <a:t>G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r>
              <a:rPr lang="ko-KR" altLang="en-US" b="1" dirty="0">
                <a:solidFill>
                  <a:srgbClr val="FF0000"/>
                </a:solidFill>
              </a:rPr>
              <a:t>와 </a:t>
            </a:r>
            <a:r>
              <a:rPr lang="en-US" altLang="ko-KR" b="1" dirty="0">
                <a:solidFill>
                  <a:srgbClr val="FF0000"/>
                </a:solidFill>
              </a:rPr>
              <a:t>Output characteristic(I</a:t>
            </a:r>
            <a:r>
              <a:rPr lang="en-US" altLang="ko-KR" b="1" baseline="-25000" dirty="0">
                <a:solidFill>
                  <a:srgbClr val="FF0000"/>
                </a:solidFill>
              </a:rPr>
              <a:t>D</a:t>
            </a:r>
            <a:r>
              <a:rPr lang="en-US" altLang="ko-KR" b="1" dirty="0">
                <a:solidFill>
                  <a:srgbClr val="FF0000"/>
                </a:solidFill>
              </a:rPr>
              <a:t>-V</a:t>
            </a:r>
            <a:r>
              <a:rPr lang="en-US" altLang="ko-KR" b="1" baseline="-25000" dirty="0">
                <a:solidFill>
                  <a:srgbClr val="FF0000"/>
                </a:solidFill>
              </a:rPr>
              <a:t>D</a:t>
            </a:r>
            <a:r>
              <a:rPr lang="en-US" altLang="ko-KR" b="1" dirty="0">
                <a:solidFill>
                  <a:srgbClr val="FF0000"/>
                </a:solidFill>
              </a:rPr>
              <a:t>) -&gt; </a:t>
            </a:r>
            <a:r>
              <a:rPr lang="ko-KR" altLang="en-US" b="1" dirty="0">
                <a:solidFill>
                  <a:srgbClr val="FF0000"/>
                </a:solidFill>
              </a:rPr>
              <a:t>해당 내용이 화면에</a:t>
            </a:r>
            <a:r>
              <a:rPr lang="ko-KR" altLang="en-US" b="1" baseline="0" dirty="0">
                <a:solidFill>
                  <a:srgbClr val="FF0000"/>
                </a:solidFill>
              </a:rPr>
              <a:t> 표시되어 있는지요</a:t>
            </a:r>
            <a:r>
              <a:rPr lang="en-US" altLang="ko-KR" b="1" baseline="0" dirty="0">
                <a:solidFill>
                  <a:srgbClr val="FF0000"/>
                </a:solidFill>
              </a:rPr>
              <a:t>?</a:t>
            </a:r>
          </a:p>
          <a:p>
            <a:r>
              <a:rPr lang="ko-KR" altLang="en-US" b="1" baseline="0" dirty="0">
                <a:solidFill>
                  <a:srgbClr val="FF0000"/>
                </a:solidFill>
              </a:rPr>
              <a:t>박스에 표시되어 있는 각 명칭이 맞는 내용인지요</a:t>
            </a:r>
            <a:r>
              <a:rPr lang="en-US" altLang="ko-KR" b="1" baseline="0" dirty="0">
                <a:solidFill>
                  <a:srgbClr val="FF0000"/>
                </a:solidFill>
              </a:rPr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879EC-78E7-4ECC-98F0-F82AC4792F6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9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Gate bias </a:t>
            </a:r>
            <a:r>
              <a:rPr lang="ko-KR" altLang="en-US" sz="1200" b="1" dirty="0">
                <a:solidFill>
                  <a:srgbClr val="FF0000"/>
                </a:solidFill>
              </a:rPr>
              <a:t>가 </a:t>
            </a:r>
            <a:r>
              <a:rPr lang="en-US" altLang="ko-KR" sz="1200" b="1" dirty="0">
                <a:solidFill>
                  <a:srgbClr val="FF0000"/>
                </a:solidFill>
              </a:rPr>
              <a:t>reverse bias</a:t>
            </a:r>
            <a:r>
              <a:rPr lang="ko-KR" altLang="en-US" sz="1200" b="1" dirty="0">
                <a:solidFill>
                  <a:srgbClr val="FF0000"/>
                </a:solidFill>
              </a:rPr>
              <a:t>로 인가된 상태 </a:t>
            </a:r>
            <a:r>
              <a:rPr lang="en-US" altLang="ko-KR" sz="1200" b="1" dirty="0">
                <a:solidFill>
                  <a:srgbClr val="FF0000"/>
                </a:solidFill>
              </a:rPr>
              <a:t>-&gt; </a:t>
            </a:r>
            <a:r>
              <a:rPr lang="ko-KR" altLang="en-US" sz="1200" b="1" dirty="0">
                <a:solidFill>
                  <a:srgbClr val="FF0000"/>
                </a:solidFill>
              </a:rPr>
              <a:t>화면에서 어떤 부분입니까</a:t>
            </a:r>
            <a:r>
              <a:rPr lang="en-US" altLang="ko-KR" sz="1200" b="1" dirty="0">
                <a:solidFill>
                  <a:srgbClr val="FF0000"/>
                </a:solidFill>
              </a:rPr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baseline="0" dirty="0">
                <a:solidFill>
                  <a:srgbClr val="FF0000"/>
                </a:solidFill>
              </a:rPr>
              <a:t>박스에 표시되어 있는 각 명칭이 맞는 내용인지요</a:t>
            </a:r>
            <a:r>
              <a:rPr lang="en-US" altLang="ko-KR" b="1" baseline="0" dirty="0">
                <a:solidFill>
                  <a:srgbClr val="FF0000"/>
                </a:solidFill>
              </a:rPr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/>
              <a:t>V</a:t>
            </a:r>
            <a:r>
              <a:rPr lang="en-US" altLang="ko-KR" b="1" baseline="-25000" dirty="0"/>
              <a:t>GS </a:t>
            </a:r>
            <a:r>
              <a:rPr lang="ko-KR" altLang="en-US" b="1" baseline="-25000" dirty="0"/>
              <a:t>가 </a:t>
            </a:r>
            <a:r>
              <a:rPr lang="en-US" altLang="ko-KR" b="1" dirty="0"/>
              <a:t>Gate Bias </a:t>
            </a:r>
            <a:r>
              <a:rPr lang="ko-KR" altLang="en-US" b="1" dirty="0"/>
              <a:t>입니까</a:t>
            </a:r>
            <a:r>
              <a:rPr lang="en-US" altLang="ko-KR" b="1" dirty="0"/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/>
              <a:t>Hole</a:t>
            </a:r>
            <a:r>
              <a:rPr lang="ko-KR" altLang="en-US" b="1" dirty="0"/>
              <a:t>은 화면에서 어떤 부분을 가리킵니까</a:t>
            </a:r>
            <a:r>
              <a:rPr lang="en-US" altLang="ko-KR" b="1" dirty="0"/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912B-FF3B-45B3-A5C8-3615F72AE1F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37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chemeClr val="tx1"/>
                </a:solidFill>
              </a:rPr>
              <a:t>V</a:t>
            </a:r>
            <a:r>
              <a:rPr lang="en-US" altLang="ko-KR" sz="1200" b="1" baseline="-25000" dirty="0">
                <a:solidFill>
                  <a:schemeClr val="tx1"/>
                </a:solidFill>
              </a:rPr>
              <a:t>DS</a:t>
            </a:r>
            <a:r>
              <a:rPr lang="ko-KR" altLang="en-US" dirty="0"/>
              <a:t>는 </a:t>
            </a:r>
            <a:r>
              <a:rPr lang="ko-KR" altLang="en-US" dirty="0" err="1"/>
              <a:t>드레인</a:t>
            </a:r>
            <a:r>
              <a:rPr lang="ko-KR" altLang="en-US" dirty="0"/>
              <a:t> 바이어스를 말합니까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912B-FF3B-45B3-A5C8-3615F72AE1F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60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912B-FF3B-45B3-A5C8-3615F72AE1F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06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912B-FF3B-45B3-A5C8-3615F72AE1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02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912B-FF3B-45B3-A5C8-3615F72AE1F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47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912B-FF3B-45B3-A5C8-3615F72AE1F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55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912B-FF3B-45B3-A5C8-3615F72AE1F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99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68313" y="1268413"/>
            <a:ext cx="8153400" cy="742950"/>
          </a:xfrm>
          <a:prstGeom prst="rect">
            <a:avLst/>
          </a:prstGeom>
        </p:spPr>
        <p:txBody>
          <a:bodyPr/>
          <a:lstStyle>
            <a:lvl1pPr algn="ctr">
              <a:defRPr sz="2700" b="1"/>
            </a:lvl1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350" y="5127625"/>
            <a:ext cx="6400800" cy="5334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  <a:endParaRPr lang="en-US" altLang="ko-KR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" y="0"/>
            <a:ext cx="914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7848600" cy="609600"/>
          </a:xfrm>
          <a:prstGeom prst="rect">
            <a:avLst/>
          </a:prstGeom>
        </p:spPr>
        <p:txBody>
          <a:bodyPr anchor="ctr"/>
          <a:lstStyle>
            <a:lvl1pPr algn="l">
              <a:defRPr sz="2800" b="1" i="0" u="none" spc="75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452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buClr>
                <a:schemeClr val="tx1">
                  <a:lumMod val="60000"/>
                  <a:lumOff val="40000"/>
                </a:schemeClr>
              </a:buClr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05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059832" y="6580584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2DA6E626-F049-4F66-8775-4F8DEAB5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5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과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7848600" cy="609600"/>
          </a:xfrm>
          <a:prstGeom prst="rect">
            <a:avLst/>
          </a:prstGeom>
        </p:spPr>
        <p:txBody>
          <a:bodyPr anchor="ctr"/>
          <a:lstStyle>
            <a:lvl1pPr algn="l">
              <a:defRPr sz="2800" b="1" i="0" u="none" spc="75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452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85800" indent="-342900"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05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059832" y="6580584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2DA6E626-F049-4F66-8775-4F8DEAB5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92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626-F049-4F66-8775-4F8DEAB5F3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853206" cy="8399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8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59832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1">
                <a:latin typeface="+mn-lt"/>
                <a:ea typeface="굴림" pitchFamily="50" charset="-127"/>
              </a:defRPr>
            </a:lvl1pPr>
          </a:lstStyle>
          <a:p>
            <a:fld id="{2DA6E626-F049-4F66-8775-4F8DEAB5F31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" y="0"/>
            <a:ext cx="914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r" rtl="0" eaLnBrk="1" fontAlgn="base" latinLnBrk="1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r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r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r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r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342900" algn="r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685800" algn="r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028700" algn="r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371600" algn="r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100" b="1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1800">
          <a:solidFill>
            <a:schemeClr val="tx2"/>
          </a:solidFill>
          <a:latin typeface="+mn-lt"/>
        </a:defRPr>
      </a:lvl2pPr>
      <a:lvl3pPr marL="8572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2"/>
          </a:solidFill>
          <a:latin typeface="+mn-lt"/>
        </a:defRPr>
      </a:lvl3pPr>
      <a:lvl4pPr marL="12001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4pPr>
      <a:lvl5pPr marL="15430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5pPr>
      <a:lvl6pPr marL="18859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6pPr>
      <a:lvl7pPr marL="22288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7pPr>
      <a:lvl8pPr marL="25717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8pPr>
      <a:lvl9pPr marL="2914650" indent="-17145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5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510215" y="2204445"/>
            <a:ext cx="3801991" cy="1707018"/>
            <a:chOff x="1688206" y="2811520"/>
            <a:chExt cx="2715492" cy="1219202"/>
          </a:xfrm>
        </p:grpSpPr>
        <p:sp>
          <p:nvSpPr>
            <p:cNvPr id="6" name="직사각형 5"/>
            <p:cNvSpPr/>
            <p:nvPr/>
          </p:nvSpPr>
          <p:spPr>
            <a:xfrm>
              <a:off x="1688207" y="3245631"/>
              <a:ext cx="2715491" cy="785091"/>
            </a:xfrm>
            <a:prstGeom prst="rect">
              <a:avLst/>
            </a:prstGeom>
            <a:solidFill>
              <a:srgbClr val="9EB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</a:rPr>
                <a:t>P type Semiconductor</a:t>
              </a:r>
            </a:p>
            <a:p>
              <a:pPr algn="ctr"/>
              <a:r>
                <a:rPr lang="en-US" altLang="ko-KR" sz="1600" b="1" dirty="0">
                  <a:solidFill>
                    <a:schemeClr val="tx1"/>
                  </a:solidFill>
                </a:rPr>
                <a:t>(Substrate)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346416" y="2996250"/>
              <a:ext cx="1399072" cy="249381"/>
            </a:xfrm>
            <a:prstGeom prst="rect">
              <a:avLst/>
            </a:prstGeom>
            <a:solidFill>
              <a:srgbClr val="E1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</a:rPr>
                <a:t>Insulator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346416" y="2811520"/>
              <a:ext cx="1399072" cy="190936"/>
            </a:xfrm>
            <a:prstGeom prst="rect">
              <a:avLst/>
            </a:prstGeom>
            <a:solidFill>
              <a:srgbClr val="D78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</a:rPr>
                <a:t>Metal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688206" y="3245631"/>
              <a:ext cx="658210" cy="350981"/>
            </a:xfrm>
            <a:prstGeom prst="rect">
              <a:avLst/>
            </a:prstGeom>
            <a:solidFill>
              <a:srgbClr val="896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N+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745488" y="3245631"/>
              <a:ext cx="658210" cy="350981"/>
            </a:xfrm>
            <a:prstGeom prst="rect">
              <a:avLst/>
            </a:prstGeom>
            <a:solidFill>
              <a:srgbClr val="896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N+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1009824" y="3966462"/>
            <a:ext cx="2695404" cy="35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N type MOSFET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017654" y="1683580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77443" y="2042737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457866" y="2042736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 flipV="1">
            <a:off x="970997" y="2359912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 flipV="1">
            <a:off x="3851421" y="2345163"/>
            <a:ext cx="0" cy="4818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>
            <a:endCxn id="43" idx="2"/>
          </p:cNvCxnSpPr>
          <p:nvPr/>
        </p:nvCxnSpPr>
        <p:spPr>
          <a:xfrm flipV="1">
            <a:off x="2411209" y="2006998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</a:t>
            </a: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10215" y="2909059"/>
            <a:ext cx="403797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57" name="직사각형 56"/>
          <p:cNvSpPr/>
          <p:nvPr/>
        </p:nvSpPr>
        <p:spPr bwMode="auto">
          <a:xfrm>
            <a:off x="4548188" y="1860934"/>
            <a:ext cx="2842826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5" name="직선 연결선 64"/>
          <p:cNvCxnSpPr/>
          <p:nvPr/>
        </p:nvCxnSpPr>
        <p:spPr bwMode="auto">
          <a:xfrm>
            <a:off x="5183070" y="2929575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직선 연결선 65"/>
          <p:cNvCxnSpPr/>
          <p:nvPr/>
        </p:nvCxnSpPr>
        <p:spPr bwMode="auto">
          <a:xfrm>
            <a:off x="7989964" y="2907930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직선 연결선 66"/>
          <p:cNvCxnSpPr/>
          <p:nvPr/>
        </p:nvCxnSpPr>
        <p:spPr bwMode="auto">
          <a:xfrm>
            <a:off x="6557377" y="2402908"/>
            <a:ext cx="95180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직선 연결선 67"/>
          <p:cNvCxnSpPr/>
          <p:nvPr/>
        </p:nvCxnSpPr>
        <p:spPr bwMode="auto">
          <a:xfrm>
            <a:off x="5183070" y="3814495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직선 연결선 69"/>
          <p:cNvCxnSpPr/>
          <p:nvPr/>
        </p:nvCxnSpPr>
        <p:spPr bwMode="auto">
          <a:xfrm flipV="1">
            <a:off x="6557377" y="3281669"/>
            <a:ext cx="951804" cy="794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직사각형 70"/>
          <p:cNvSpPr/>
          <p:nvPr/>
        </p:nvSpPr>
        <p:spPr bwMode="auto">
          <a:xfrm>
            <a:off x="4723665" y="2719495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C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72" name="직사각형 71"/>
          <p:cNvSpPr/>
          <p:nvPr/>
        </p:nvSpPr>
        <p:spPr bwMode="auto">
          <a:xfrm>
            <a:off x="4704354" y="3570094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V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grpSp>
        <p:nvGrpSpPr>
          <p:cNvPr id="73" name="그룹 72"/>
          <p:cNvGrpSpPr/>
          <p:nvPr/>
        </p:nvGrpSpPr>
        <p:grpSpPr>
          <a:xfrm flipH="1">
            <a:off x="5941504" y="2402908"/>
            <a:ext cx="852410" cy="525255"/>
            <a:chOff x="2717914" y="4913770"/>
            <a:chExt cx="1238522" cy="563195"/>
          </a:xfrm>
          <a:noFill/>
        </p:grpSpPr>
        <p:sp>
          <p:nvSpPr>
            <p:cNvPr id="74" name="원호 73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원호 74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 flipH="1">
            <a:off x="5963249" y="3289611"/>
            <a:ext cx="824313" cy="525255"/>
            <a:chOff x="2717914" y="4913770"/>
            <a:chExt cx="1238522" cy="563195"/>
          </a:xfrm>
          <a:noFill/>
        </p:grpSpPr>
        <p:sp>
          <p:nvSpPr>
            <p:cNvPr id="77" name="원호 76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원호 77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7220120" y="2402908"/>
            <a:ext cx="1057291" cy="508745"/>
            <a:chOff x="2717914" y="4913770"/>
            <a:chExt cx="1238522" cy="563195"/>
          </a:xfrm>
          <a:noFill/>
        </p:grpSpPr>
        <p:sp>
          <p:nvSpPr>
            <p:cNvPr id="80" name="원호 79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원호 80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7267408" y="3281669"/>
            <a:ext cx="971016" cy="512965"/>
            <a:chOff x="2717914" y="4913770"/>
            <a:chExt cx="1238522" cy="563195"/>
          </a:xfrm>
          <a:noFill/>
        </p:grpSpPr>
        <p:sp>
          <p:nvSpPr>
            <p:cNvPr id="83" name="원호 82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원호 83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11" name="직선 연결선 110"/>
          <p:cNvCxnSpPr/>
          <p:nvPr/>
        </p:nvCxnSpPr>
        <p:spPr bwMode="auto">
          <a:xfrm>
            <a:off x="5192916" y="3122964"/>
            <a:ext cx="37793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직사각형 111"/>
          <p:cNvSpPr/>
          <p:nvPr/>
        </p:nvSpPr>
        <p:spPr bwMode="auto">
          <a:xfrm>
            <a:off x="646706" y="4660899"/>
            <a:ext cx="8058557" cy="114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MOSFET</a:t>
            </a:r>
            <a:r>
              <a:rPr kumimoji="0" lang="ko-K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의 기본 동작 원리 </a:t>
            </a: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Gate</a:t>
            </a:r>
            <a:r>
              <a:rPr kumimoji="0" lang="en-US" altLang="ko-KR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bias</a:t>
            </a:r>
            <a:r>
              <a:rPr kumimoji="0" lang="ko-KR" alt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에 의한 </a:t>
            </a:r>
            <a:r>
              <a:rPr kumimoji="0" lang="en-US" altLang="ko-KR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channel</a:t>
            </a:r>
            <a:r>
              <a:rPr kumimoji="0" lang="ko-KR" alt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ko-KR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potential barrier </a:t>
            </a:r>
            <a:r>
              <a:rPr kumimoji="0" lang="ko-KR" alt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의 </a:t>
            </a:r>
            <a:r>
              <a:rPr kumimoji="0" lang="en-US" altLang="ko-KR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contro</a:t>
            </a:r>
            <a:r>
              <a:rPr lang="en-US" altLang="ko-KR" b="1" dirty="0"/>
              <a:t>l </a:t>
            </a:r>
            <a:r>
              <a:rPr lang="ko-KR" altLang="en-US" b="1" dirty="0"/>
              <a:t>하여</a:t>
            </a:r>
            <a:r>
              <a:rPr lang="en-US" altLang="ko-KR" b="1" dirty="0"/>
              <a:t> carrier</a:t>
            </a:r>
            <a:r>
              <a:rPr lang="ko-KR" altLang="en-US" b="1" dirty="0"/>
              <a:t>의 이동을 제어한다</a:t>
            </a:r>
            <a:r>
              <a:rPr lang="en-US" altLang="ko-KR" b="1" dirty="0"/>
              <a:t>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MOSFET</a:t>
            </a:r>
            <a:r>
              <a:rPr lang="ko-KR" altLang="en-US" b="1" dirty="0"/>
              <a:t>의 중요한 전기적 동작 특성은 </a:t>
            </a:r>
            <a:r>
              <a:rPr lang="en-US" altLang="ko-KR" b="1" dirty="0">
                <a:solidFill>
                  <a:srgbClr val="FF0000"/>
                </a:solidFill>
              </a:rPr>
              <a:t>transfer characteristic(I</a:t>
            </a:r>
            <a:r>
              <a:rPr lang="en-US" altLang="ko-KR" b="1" baseline="-25000" dirty="0">
                <a:solidFill>
                  <a:srgbClr val="FF0000"/>
                </a:solidFill>
              </a:rPr>
              <a:t>D</a:t>
            </a:r>
            <a:r>
              <a:rPr lang="en-US" altLang="ko-KR" b="1" dirty="0">
                <a:solidFill>
                  <a:srgbClr val="FF0000"/>
                </a:solidFill>
              </a:rPr>
              <a:t>-V</a:t>
            </a:r>
            <a:r>
              <a:rPr lang="en-US" altLang="ko-KR" b="1" baseline="-25000" dirty="0">
                <a:solidFill>
                  <a:srgbClr val="FF0000"/>
                </a:solidFill>
              </a:rPr>
              <a:t>G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r>
              <a:rPr lang="ko-KR" altLang="en-US" b="1" dirty="0">
                <a:solidFill>
                  <a:srgbClr val="FF0000"/>
                </a:solidFill>
              </a:rPr>
              <a:t>와 </a:t>
            </a:r>
            <a:r>
              <a:rPr lang="en-US" altLang="ko-KR" b="1" dirty="0">
                <a:solidFill>
                  <a:srgbClr val="FF0000"/>
                </a:solidFill>
              </a:rPr>
              <a:t>Output characteristic(I</a:t>
            </a:r>
            <a:r>
              <a:rPr lang="en-US" altLang="ko-KR" b="1" baseline="-25000" dirty="0">
                <a:solidFill>
                  <a:srgbClr val="FF0000"/>
                </a:solidFill>
              </a:rPr>
              <a:t>D</a:t>
            </a:r>
            <a:r>
              <a:rPr lang="en-US" altLang="ko-KR" b="1" dirty="0">
                <a:solidFill>
                  <a:srgbClr val="FF0000"/>
                </a:solidFill>
              </a:rPr>
              <a:t>-V</a:t>
            </a:r>
            <a:r>
              <a:rPr lang="en-US" altLang="ko-KR" b="1" baseline="-25000" dirty="0">
                <a:solidFill>
                  <a:srgbClr val="FF0000"/>
                </a:solidFill>
              </a:rPr>
              <a:t>D</a:t>
            </a:r>
            <a:r>
              <a:rPr lang="en-US" altLang="ko-KR" b="1" dirty="0">
                <a:solidFill>
                  <a:srgbClr val="FF0000"/>
                </a:solidFill>
              </a:rPr>
              <a:t>) </a:t>
            </a:r>
            <a:r>
              <a:rPr lang="ko-KR" altLang="en-US" b="1" dirty="0"/>
              <a:t>으로부터 알 수 있다</a:t>
            </a:r>
            <a:r>
              <a:rPr lang="en-US" altLang="ko-KR" b="1" dirty="0"/>
              <a:t>.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876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17401"/>
            <a:ext cx="8229600" cy="161463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ko-KR" sz="3200" dirty="0"/>
              <a:t>MOSFET </a:t>
            </a:r>
            <a:r>
              <a:rPr lang="ko-KR" altLang="en-US" sz="3200" dirty="0"/>
              <a:t>해석용 </a:t>
            </a:r>
            <a:r>
              <a:rPr lang="en-US" altLang="ko-KR" sz="3200" dirty="0"/>
              <a:t>SW </a:t>
            </a:r>
            <a:r>
              <a:rPr lang="ko-KR" altLang="en-US" sz="3200" dirty="0"/>
              <a:t>을 이용한 소자 분석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E626-F049-4F66-8775-4F8DEAB5F31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76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07" y="3486172"/>
            <a:ext cx="3098062" cy="2323547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1222124" y="247647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222121" y="247557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2143689" y="212731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143689" y="186867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102545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222122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729561" y="134780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289350" y="170696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169773" y="170696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682904" y="202414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563328" y="203038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3123116" y="167122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898944" y="186867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828566" y="176974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직사각형 65"/>
          <p:cNvSpPr/>
          <p:nvPr/>
        </p:nvSpPr>
        <p:spPr>
          <a:xfrm>
            <a:off x="1070852" y="3006513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388681" y="5056698"/>
            <a:ext cx="4176832" cy="159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5" y="44624"/>
            <a:ext cx="8974715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Transfer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G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11</a:t>
            </a:fld>
            <a:endParaRPr lang="ko-KR" altLang="en-US"/>
          </a:p>
        </p:txBody>
      </p:sp>
      <p:cxnSp>
        <p:nvCxnSpPr>
          <p:cNvPr id="105" name="직선 화살표 연결선 104"/>
          <p:cNvCxnSpPr/>
          <p:nvPr/>
        </p:nvCxnSpPr>
        <p:spPr bwMode="auto">
          <a:xfrm>
            <a:off x="863448" y="253027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직사각형 11"/>
          <p:cNvSpPr/>
          <p:nvPr/>
        </p:nvSpPr>
        <p:spPr bwMode="auto">
          <a:xfrm>
            <a:off x="2143685" y="2471120"/>
            <a:ext cx="1958734" cy="13679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863448" y="253027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직사각형 116"/>
          <p:cNvSpPr/>
          <p:nvPr/>
        </p:nvSpPr>
        <p:spPr>
          <a:xfrm>
            <a:off x="1897335" y="2482045"/>
            <a:ext cx="2451313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Accumulation layer</a:t>
            </a:r>
            <a:endParaRPr lang="ko-KR" altLang="en-US" sz="1130" b="1" dirty="0"/>
          </a:p>
        </p:txBody>
      </p:sp>
      <p:sp>
        <p:nvSpPr>
          <p:cNvPr id="13" name="직사각형 12"/>
          <p:cNvSpPr/>
          <p:nvPr/>
        </p:nvSpPr>
        <p:spPr bwMode="auto">
          <a:xfrm>
            <a:off x="2352983" y="898537"/>
            <a:ext cx="154001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= - 0.5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365" y="928836"/>
            <a:ext cx="2730005" cy="2623364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 bwMode="auto">
          <a:xfrm>
            <a:off x="6365948" y="3016548"/>
            <a:ext cx="117347" cy="11734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직선 연결선 20"/>
          <p:cNvCxnSpPr/>
          <p:nvPr/>
        </p:nvCxnSpPr>
        <p:spPr bwMode="auto">
          <a:xfrm flipH="1">
            <a:off x="7351786" y="2275809"/>
            <a:ext cx="607566" cy="8047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7351786" y="2802500"/>
            <a:ext cx="0" cy="377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직사각형 30"/>
          <p:cNvSpPr/>
          <p:nvPr/>
        </p:nvSpPr>
        <p:spPr bwMode="auto">
          <a:xfrm>
            <a:off x="7149248" y="3111650"/>
            <a:ext cx="592170" cy="2373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1" dirty="0" err="1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altLang="ko-KR" sz="1100" b="1" baseline="-25000" dirty="0" err="1">
                <a:solidFill>
                  <a:schemeClr val="bg1"/>
                </a:solidFill>
                <a:latin typeface="Times New Roman" pitchFamily="18" charset="0"/>
              </a:rPr>
              <a:t>Th</a:t>
            </a:r>
            <a:endParaRPr kumimoji="0" lang="ko-KR" altLang="en-US" sz="11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5" name="직사각형 164"/>
          <p:cNvSpPr/>
          <p:nvPr/>
        </p:nvSpPr>
        <p:spPr bwMode="auto">
          <a:xfrm>
            <a:off x="3751512" y="1289171"/>
            <a:ext cx="1711002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= 0.5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직사각형 105"/>
          <p:cNvSpPr/>
          <p:nvPr/>
        </p:nvSpPr>
        <p:spPr bwMode="auto">
          <a:xfrm>
            <a:off x="182730" y="3659563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직선 화살표 연결선 34"/>
          <p:cNvCxnSpPr/>
          <p:nvPr/>
        </p:nvCxnSpPr>
        <p:spPr bwMode="auto">
          <a:xfrm>
            <a:off x="66305" y="1477936"/>
            <a:ext cx="5069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직선 화살표 연결선 36"/>
          <p:cNvCxnSpPr/>
          <p:nvPr/>
        </p:nvCxnSpPr>
        <p:spPr bwMode="auto">
          <a:xfrm>
            <a:off x="162976" y="1386339"/>
            <a:ext cx="0" cy="482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직사각형 37"/>
          <p:cNvSpPr/>
          <p:nvPr/>
        </p:nvSpPr>
        <p:spPr bwMode="auto">
          <a:xfrm>
            <a:off x="32218" y="178375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x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6" name="직사각형 165"/>
          <p:cNvSpPr/>
          <p:nvPr/>
        </p:nvSpPr>
        <p:spPr bwMode="auto">
          <a:xfrm>
            <a:off x="561528" y="127506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6" y="3982964"/>
            <a:ext cx="3186384" cy="238978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6" y="3604552"/>
            <a:ext cx="2501990" cy="1876493"/>
          </a:xfrm>
          <a:prstGeom prst="rect">
            <a:avLst/>
          </a:prstGeom>
        </p:spPr>
      </p:pic>
      <p:sp>
        <p:nvSpPr>
          <p:cNvPr id="176" name="직사각형 175"/>
          <p:cNvSpPr/>
          <p:nvPr/>
        </p:nvSpPr>
        <p:spPr>
          <a:xfrm>
            <a:off x="3416300" y="5441554"/>
            <a:ext cx="5666190" cy="91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rgbClr val="FF0000"/>
                </a:solidFill>
              </a:rPr>
              <a:t>V</a:t>
            </a:r>
            <a:r>
              <a:rPr lang="en-US" altLang="ko-KR" sz="1500" b="1" baseline="-25000" dirty="0">
                <a:solidFill>
                  <a:srgbClr val="FF0000"/>
                </a:solidFill>
              </a:rPr>
              <a:t>G</a:t>
            </a:r>
            <a:r>
              <a:rPr lang="en-US" altLang="ko-KR" sz="1500" b="1" dirty="0">
                <a:solidFill>
                  <a:srgbClr val="FF0000"/>
                </a:solidFill>
              </a:rPr>
              <a:t> &lt; 0 </a:t>
            </a:r>
            <a:r>
              <a:rPr lang="ko-KR" altLang="en-US" sz="1500" b="1" dirty="0">
                <a:solidFill>
                  <a:srgbClr val="FF0000"/>
                </a:solidFill>
              </a:rPr>
              <a:t>상태에서 </a:t>
            </a:r>
            <a:r>
              <a:rPr lang="en-US" altLang="ko-KR" sz="1500" b="1" dirty="0">
                <a:solidFill>
                  <a:srgbClr val="FF0000"/>
                </a:solidFill>
              </a:rPr>
              <a:t>accumulation layer</a:t>
            </a:r>
            <a:r>
              <a:rPr lang="ko-KR" altLang="en-US" sz="1500" b="1" dirty="0">
                <a:solidFill>
                  <a:srgbClr val="FF0000"/>
                </a:solidFill>
              </a:rPr>
              <a:t>가 형성됨을 확인 할 수 있으며 이때는 </a:t>
            </a:r>
            <a:r>
              <a:rPr lang="en-US" altLang="ko-KR" sz="1500" b="1" dirty="0">
                <a:solidFill>
                  <a:srgbClr val="FF0000"/>
                </a:solidFill>
              </a:rPr>
              <a:t>channel </a:t>
            </a:r>
            <a:r>
              <a:rPr lang="ko-KR" altLang="en-US" sz="1500" b="1" dirty="0">
                <a:solidFill>
                  <a:srgbClr val="FF0000"/>
                </a:solidFill>
              </a:rPr>
              <a:t>의 </a:t>
            </a:r>
            <a:r>
              <a:rPr lang="en-US" altLang="ko-KR" sz="1500" b="1" dirty="0">
                <a:solidFill>
                  <a:srgbClr val="FF0000"/>
                </a:solidFill>
              </a:rPr>
              <a:t>electron density</a:t>
            </a:r>
            <a:r>
              <a:rPr lang="ko-KR" altLang="en-US" sz="1500" b="1" dirty="0">
                <a:solidFill>
                  <a:srgbClr val="FF0000"/>
                </a:solidFill>
              </a:rPr>
              <a:t>가 매우 낮음을 확인할 수 있으며 </a:t>
            </a:r>
            <a:r>
              <a:rPr lang="en-US" altLang="ko-KR" sz="1500" b="1" dirty="0">
                <a:solidFill>
                  <a:srgbClr val="FF0000"/>
                </a:solidFill>
              </a:rPr>
              <a:t>potential barrier </a:t>
            </a:r>
            <a:r>
              <a:rPr lang="ko-KR" altLang="en-US" sz="1500" b="1" dirty="0">
                <a:solidFill>
                  <a:srgbClr val="FF0000"/>
                </a:solidFill>
              </a:rPr>
              <a:t>가 높게 형성되어 있다</a:t>
            </a:r>
            <a:r>
              <a:rPr lang="en-US" altLang="ko-KR" sz="15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3" name="직사각형 52"/>
          <p:cNvSpPr/>
          <p:nvPr/>
        </p:nvSpPr>
        <p:spPr bwMode="auto">
          <a:xfrm>
            <a:off x="3751512" y="3659563"/>
            <a:ext cx="4207840" cy="2090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" name="직사각형 173"/>
          <p:cNvSpPr/>
          <p:nvPr/>
        </p:nvSpPr>
        <p:spPr bwMode="auto">
          <a:xfrm>
            <a:off x="3184220" y="3636116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Times New Roman" pitchFamily="18" charset="0"/>
              </a:rPr>
              <a:t>Electron density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직사각형 55"/>
          <p:cNvSpPr/>
          <p:nvPr/>
        </p:nvSpPr>
        <p:spPr bwMode="auto">
          <a:xfrm>
            <a:off x="5690181" y="3658107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Depletion</a:t>
            </a:r>
            <a:r>
              <a:rPr kumimoji="0" lang="en-US" altLang="ko-K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region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 rot="12702809">
            <a:off x="189169" y="5480257"/>
            <a:ext cx="799868" cy="693181"/>
            <a:chOff x="-275578" y="1521734"/>
            <a:chExt cx="799868" cy="693181"/>
          </a:xfrm>
        </p:grpSpPr>
        <p:cxnSp>
          <p:nvCxnSpPr>
            <p:cNvPr id="74" name="직선 화살표 연결선 73"/>
            <p:cNvCxnSpPr/>
            <p:nvPr/>
          </p:nvCxnSpPr>
          <p:spPr bwMode="auto">
            <a:xfrm rot="8897191" flipH="1" flipV="1">
              <a:off x="-40837" y="1521734"/>
              <a:ext cx="512764" cy="1401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75" name="직선 화살표 연결선 74"/>
            <p:cNvCxnSpPr/>
            <p:nvPr/>
          </p:nvCxnSpPr>
          <p:spPr bwMode="auto">
            <a:xfrm rot="8897191" flipV="1">
              <a:off x="146580" y="1554596"/>
              <a:ext cx="377710" cy="3219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6" name="직사각형 75"/>
            <p:cNvSpPr/>
            <p:nvPr/>
          </p:nvSpPr>
          <p:spPr bwMode="auto">
            <a:xfrm rot="8897191">
              <a:off x="184618" y="1936150"/>
              <a:ext cx="279319" cy="2787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x</a:t>
              </a: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직사각형 86"/>
            <p:cNvSpPr/>
            <p:nvPr/>
          </p:nvSpPr>
          <p:spPr bwMode="auto">
            <a:xfrm rot="8897191">
              <a:off x="-275578" y="1603596"/>
              <a:ext cx="324288" cy="2861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y</a:t>
              </a: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03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07" y="3486172"/>
            <a:ext cx="3098062" cy="2323547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1222850" y="247647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222847" y="247557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229267" y="4208763"/>
              <a:ext cx="2886249" cy="4284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2144415" y="212731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144415" y="186867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103271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222848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730287" y="134780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290076" y="170696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170499" y="170696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683630" y="202414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564054" y="203038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3123842" y="167122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899670" y="186867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829292" y="176974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직사각형 65"/>
          <p:cNvSpPr/>
          <p:nvPr/>
        </p:nvSpPr>
        <p:spPr>
          <a:xfrm>
            <a:off x="2252299" y="2620807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3571527" y="5562564"/>
            <a:ext cx="5330599" cy="51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rgbClr val="FF0000"/>
                </a:solidFill>
              </a:rPr>
              <a:t>Gate bias</a:t>
            </a:r>
            <a:r>
              <a:rPr lang="ko-KR" altLang="en-US" sz="1500" b="1" dirty="0">
                <a:solidFill>
                  <a:srgbClr val="FF0000"/>
                </a:solidFill>
              </a:rPr>
              <a:t>가 상승할수록</a:t>
            </a:r>
            <a:r>
              <a:rPr lang="ko-KR" altLang="en-US" sz="1500" b="1" dirty="0">
                <a:solidFill>
                  <a:schemeClr val="tx1"/>
                </a:solidFill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</a:rPr>
              <a:t>potential barrier</a:t>
            </a:r>
            <a:r>
              <a:rPr lang="ko-KR" altLang="en-US" sz="1500" b="1" dirty="0">
                <a:solidFill>
                  <a:schemeClr val="tx1"/>
                </a:solidFill>
              </a:rPr>
              <a:t>는 낮아짐을 확인 할 수 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5" y="44624"/>
            <a:ext cx="8974715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Transfer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G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12</a:t>
            </a:fld>
            <a:endParaRPr lang="ko-KR" altLang="en-US"/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864174" y="253027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직선 화살표 연결선 104"/>
          <p:cNvCxnSpPr/>
          <p:nvPr/>
        </p:nvCxnSpPr>
        <p:spPr bwMode="auto">
          <a:xfrm>
            <a:off x="864174" y="253027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9" name="직사각형 138"/>
          <p:cNvSpPr/>
          <p:nvPr/>
        </p:nvSpPr>
        <p:spPr bwMode="auto">
          <a:xfrm>
            <a:off x="2005661" y="898537"/>
            <a:ext cx="2236112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Th</a:t>
            </a:r>
            <a:r>
              <a:rPr lang="en-US" altLang="ko-KR" b="1" dirty="0">
                <a:latin typeface="Times New Roman" pitchFamily="18" charset="0"/>
              </a:rPr>
              <a:t> &gt; 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= 0.1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직사각형 142"/>
          <p:cNvSpPr/>
          <p:nvPr/>
        </p:nvSpPr>
        <p:spPr bwMode="auto">
          <a:xfrm>
            <a:off x="3752238" y="1289171"/>
            <a:ext cx="1711002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= 0.5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8" name="직선 화살표 연결선 167"/>
          <p:cNvCxnSpPr/>
          <p:nvPr/>
        </p:nvCxnSpPr>
        <p:spPr bwMode="auto">
          <a:xfrm>
            <a:off x="66305" y="1477936"/>
            <a:ext cx="5069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9" name="직선 화살표 연결선 168"/>
          <p:cNvCxnSpPr/>
          <p:nvPr/>
        </p:nvCxnSpPr>
        <p:spPr bwMode="auto">
          <a:xfrm>
            <a:off x="162976" y="1386339"/>
            <a:ext cx="0" cy="482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0" name="직사각형 169"/>
          <p:cNvSpPr/>
          <p:nvPr/>
        </p:nvSpPr>
        <p:spPr bwMode="auto">
          <a:xfrm>
            <a:off x="32218" y="178375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x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1" name="직사각형 170"/>
          <p:cNvSpPr/>
          <p:nvPr/>
        </p:nvSpPr>
        <p:spPr bwMode="auto">
          <a:xfrm>
            <a:off x="561528" y="127506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직사각형 201"/>
          <p:cNvSpPr/>
          <p:nvPr/>
        </p:nvSpPr>
        <p:spPr bwMode="auto">
          <a:xfrm>
            <a:off x="182730" y="3659563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6" name="그림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85" y="938727"/>
            <a:ext cx="2730005" cy="2623364"/>
          </a:xfrm>
          <a:prstGeom prst="rect">
            <a:avLst/>
          </a:prstGeom>
        </p:spPr>
      </p:pic>
      <p:cxnSp>
        <p:nvCxnSpPr>
          <p:cNvPr id="207" name="직선 연결선 206"/>
          <p:cNvCxnSpPr/>
          <p:nvPr/>
        </p:nvCxnSpPr>
        <p:spPr bwMode="auto">
          <a:xfrm flipH="1">
            <a:off x="7339506" y="2285700"/>
            <a:ext cx="607566" cy="8047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직선 연결선 207"/>
          <p:cNvCxnSpPr/>
          <p:nvPr/>
        </p:nvCxnSpPr>
        <p:spPr bwMode="auto">
          <a:xfrm>
            <a:off x="7339506" y="2812391"/>
            <a:ext cx="0" cy="377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9" name="직사각형 208"/>
          <p:cNvSpPr/>
          <p:nvPr/>
        </p:nvSpPr>
        <p:spPr bwMode="auto">
          <a:xfrm>
            <a:off x="7136968" y="3121541"/>
            <a:ext cx="592170" cy="2373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1" dirty="0" err="1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altLang="ko-KR" sz="1100" b="1" baseline="-25000" dirty="0" err="1">
                <a:solidFill>
                  <a:schemeClr val="bg1"/>
                </a:solidFill>
                <a:latin typeface="Times New Roman" pitchFamily="18" charset="0"/>
              </a:rPr>
              <a:t>Th</a:t>
            </a:r>
            <a:endParaRPr kumimoji="0" lang="ko-KR" altLang="en-US" sz="11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타원 209"/>
          <p:cNvSpPr/>
          <p:nvPr/>
        </p:nvSpPr>
        <p:spPr bwMode="auto">
          <a:xfrm>
            <a:off x="6938977" y="2995416"/>
            <a:ext cx="117347" cy="11734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2" name="그림 2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6" y="3982964"/>
            <a:ext cx="3186384" cy="2389788"/>
          </a:xfrm>
          <a:prstGeom prst="rect">
            <a:avLst/>
          </a:prstGeom>
        </p:spPr>
      </p:pic>
      <p:pic>
        <p:nvPicPr>
          <p:cNvPr id="215" name="그림 2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6" y="3604552"/>
            <a:ext cx="2501990" cy="1876493"/>
          </a:xfrm>
          <a:prstGeom prst="rect">
            <a:avLst/>
          </a:prstGeom>
        </p:spPr>
      </p:pic>
      <p:sp>
        <p:nvSpPr>
          <p:cNvPr id="222" name="직사각형 221"/>
          <p:cNvSpPr/>
          <p:nvPr/>
        </p:nvSpPr>
        <p:spPr bwMode="auto">
          <a:xfrm>
            <a:off x="3751512" y="3659563"/>
            <a:ext cx="4207840" cy="2090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3" name="직사각형 222"/>
          <p:cNvSpPr/>
          <p:nvPr/>
        </p:nvSpPr>
        <p:spPr bwMode="auto">
          <a:xfrm>
            <a:off x="3184220" y="3636116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Times New Roman" pitchFamily="18" charset="0"/>
              </a:rPr>
              <a:t>Electron density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5690181" y="3658107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Depletion</a:t>
            </a:r>
            <a:r>
              <a:rPr kumimoji="0" lang="en-US" altLang="ko-K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region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직선 화살표 연결선 3"/>
          <p:cNvCxnSpPr>
            <a:endCxn id="210" idx="3"/>
          </p:cNvCxnSpPr>
          <p:nvPr/>
        </p:nvCxnSpPr>
        <p:spPr bwMode="auto">
          <a:xfrm flipV="1">
            <a:off x="4957610" y="3095578"/>
            <a:ext cx="1998552" cy="2530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963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07" y="3486172"/>
            <a:ext cx="3098062" cy="2323547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1218467" y="247647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218464" y="247557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2140032" y="212731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140032" y="186867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098888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218465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725904" y="134780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298393" y="170696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166116" y="170696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691947" y="202414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559671" y="203038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3119459" y="167122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907987" y="186867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824909" y="176974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직사각형 65"/>
          <p:cNvSpPr/>
          <p:nvPr/>
        </p:nvSpPr>
        <p:spPr>
          <a:xfrm>
            <a:off x="2247916" y="281018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5" y="44624"/>
            <a:ext cx="8974715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Transfer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G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13</a:t>
            </a:fld>
            <a:endParaRPr lang="ko-KR" altLang="en-US"/>
          </a:p>
        </p:txBody>
      </p:sp>
      <p:cxnSp>
        <p:nvCxnSpPr>
          <p:cNvPr id="105" name="직선 화살표 연결선 104"/>
          <p:cNvCxnSpPr/>
          <p:nvPr/>
        </p:nvCxnSpPr>
        <p:spPr bwMode="auto">
          <a:xfrm>
            <a:off x="859791" y="253027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직사각형 13"/>
          <p:cNvSpPr/>
          <p:nvPr/>
        </p:nvSpPr>
        <p:spPr bwMode="auto">
          <a:xfrm>
            <a:off x="2139905" y="2477619"/>
            <a:ext cx="1958857" cy="45719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이등변 삼각형 15"/>
          <p:cNvSpPr/>
          <p:nvPr/>
        </p:nvSpPr>
        <p:spPr bwMode="auto">
          <a:xfrm rot="5400000">
            <a:off x="3050931" y="1599026"/>
            <a:ext cx="136933" cy="1958732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859791" y="253027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직사각형 8"/>
          <p:cNvSpPr/>
          <p:nvPr/>
        </p:nvSpPr>
        <p:spPr>
          <a:xfrm>
            <a:off x="2069205" y="2482045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sp>
        <p:nvSpPr>
          <p:cNvPr id="118" name="직사각형 117"/>
          <p:cNvSpPr/>
          <p:nvPr/>
        </p:nvSpPr>
        <p:spPr bwMode="auto">
          <a:xfrm>
            <a:off x="2072552" y="898537"/>
            <a:ext cx="2093564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= 1.0 V &gt; </a:t>
            </a: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Th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2" name="그림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207" y="970287"/>
            <a:ext cx="2730005" cy="2623364"/>
          </a:xfrm>
          <a:prstGeom prst="rect">
            <a:avLst/>
          </a:prstGeom>
        </p:spPr>
      </p:pic>
      <p:cxnSp>
        <p:nvCxnSpPr>
          <p:cNvPr id="154" name="직선 연결선 153"/>
          <p:cNvCxnSpPr/>
          <p:nvPr/>
        </p:nvCxnSpPr>
        <p:spPr bwMode="auto">
          <a:xfrm flipH="1">
            <a:off x="7258628" y="2317260"/>
            <a:ext cx="607566" cy="8047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직선 연결선 155"/>
          <p:cNvCxnSpPr/>
          <p:nvPr/>
        </p:nvCxnSpPr>
        <p:spPr bwMode="auto">
          <a:xfrm>
            <a:off x="7258628" y="2843951"/>
            <a:ext cx="0" cy="377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직사각형 172"/>
          <p:cNvSpPr/>
          <p:nvPr/>
        </p:nvSpPr>
        <p:spPr bwMode="auto">
          <a:xfrm>
            <a:off x="7056090" y="3153101"/>
            <a:ext cx="592170" cy="2373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1" dirty="0" err="1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altLang="ko-KR" sz="1100" b="1" baseline="-25000" dirty="0" err="1">
                <a:solidFill>
                  <a:schemeClr val="bg1"/>
                </a:solidFill>
                <a:latin typeface="Times New Roman" pitchFamily="18" charset="0"/>
              </a:rPr>
              <a:t>Th</a:t>
            </a:r>
            <a:endParaRPr kumimoji="0" lang="ko-KR" altLang="en-US" sz="11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" name="직사각형 173"/>
          <p:cNvSpPr/>
          <p:nvPr/>
        </p:nvSpPr>
        <p:spPr bwMode="auto">
          <a:xfrm>
            <a:off x="3747855" y="1289171"/>
            <a:ext cx="1711002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= 0.5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5" name="타원 174"/>
          <p:cNvSpPr/>
          <p:nvPr/>
        </p:nvSpPr>
        <p:spPr bwMode="auto">
          <a:xfrm>
            <a:off x="7742497" y="2329007"/>
            <a:ext cx="117347" cy="11734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8" name="직선 화살표 연결선 177"/>
          <p:cNvCxnSpPr/>
          <p:nvPr/>
        </p:nvCxnSpPr>
        <p:spPr bwMode="auto">
          <a:xfrm>
            <a:off x="66305" y="1477936"/>
            <a:ext cx="5069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9" name="직선 화살표 연결선 178"/>
          <p:cNvCxnSpPr/>
          <p:nvPr/>
        </p:nvCxnSpPr>
        <p:spPr bwMode="auto">
          <a:xfrm>
            <a:off x="162976" y="1386339"/>
            <a:ext cx="0" cy="482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0" name="직사각형 179"/>
          <p:cNvSpPr/>
          <p:nvPr/>
        </p:nvSpPr>
        <p:spPr bwMode="auto">
          <a:xfrm>
            <a:off x="32218" y="178375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x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" name="직사각형 180"/>
          <p:cNvSpPr/>
          <p:nvPr/>
        </p:nvSpPr>
        <p:spPr bwMode="auto">
          <a:xfrm>
            <a:off x="561528" y="127506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직사각형 211"/>
          <p:cNvSpPr/>
          <p:nvPr/>
        </p:nvSpPr>
        <p:spPr bwMode="auto">
          <a:xfrm>
            <a:off x="182730" y="3659563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6" name="그림 2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6" y="3982964"/>
            <a:ext cx="3186384" cy="2389788"/>
          </a:xfrm>
          <a:prstGeom prst="rect">
            <a:avLst/>
          </a:prstGeom>
        </p:spPr>
      </p:pic>
      <p:pic>
        <p:nvPicPr>
          <p:cNvPr id="218" name="그림 2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6" y="3604552"/>
            <a:ext cx="2501990" cy="1876493"/>
          </a:xfrm>
          <a:prstGeom prst="rect">
            <a:avLst/>
          </a:prstGeom>
        </p:spPr>
      </p:pic>
      <p:sp>
        <p:nvSpPr>
          <p:cNvPr id="223" name="직사각형 222"/>
          <p:cNvSpPr/>
          <p:nvPr/>
        </p:nvSpPr>
        <p:spPr>
          <a:xfrm>
            <a:off x="3571527" y="5562564"/>
            <a:ext cx="5330599" cy="91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b="1" dirty="0">
                <a:solidFill>
                  <a:schemeClr val="tx1"/>
                </a:solidFill>
              </a:rPr>
              <a:t>충분한 </a:t>
            </a:r>
            <a:r>
              <a:rPr lang="en-US" altLang="ko-KR" sz="1500" b="1" dirty="0">
                <a:solidFill>
                  <a:schemeClr val="tx1"/>
                </a:solidFill>
              </a:rPr>
              <a:t>gate bias</a:t>
            </a:r>
            <a:r>
              <a:rPr lang="ko-KR" altLang="en-US" sz="1500" b="1" dirty="0">
                <a:solidFill>
                  <a:schemeClr val="tx1"/>
                </a:solidFill>
              </a:rPr>
              <a:t>가 인가되면 </a:t>
            </a:r>
            <a:r>
              <a:rPr lang="en-US" altLang="ko-KR" sz="1500" b="1" dirty="0">
                <a:solidFill>
                  <a:srgbClr val="FF0000"/>
                </a:solidFill>
              </a:rPr>
              <a:t>inversion layer</a:t>
            </a:r>
            <a:r>
              <a:rPr lang="ko-KR" altLang="en-US" sz="1500" b="1" dirty="0">
                <a:solidFill>
                  <a:schemeClr val="tx1"/>
                </a:solidFill>
              </a:rPr>
              <a:t>가 형성이 되며 또한 </a:t>
            </a:r>
            <a:r>
              <a:rPr lang="en-US" altLang="ko-KR" sz="1500" b="1" dirty="0">
                <a:solidFill>
                  <a:schemeClr val="tx1"/>
                </a:solidFill>
              </a:rPr>
              <a:t>barrier </a:t>
            </a:r>
            <a:r>
              <a:rPr lang="ko-KR" altLang="en-US" sz="1500" b="1" dirty="0">
                <a:solidFill>
                  <a:schemeClr val="tx1"/>
                </a:solidFill>
              </a:rPr>
              <a:t>역시 낮아짐을 확인 할 수 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타원 14"/>
          <p:cNvSpPr/>
          <p:nvPr/>
        </p:nvSpPr>
        <p:spPr bwMode="auto">
          <a:xfrm rot="1337212">
            <a:off x="3900257" y="4326711"/>
            <a:ext cx="949358" cy="7334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" name="직사각형 224"/>
          <p:cNvSpPr/>
          <p:nvPr/>
        </p:nvSpPr>
        <p:spPr bwMode="auto">
          <a:xfrm>
            <a:off x="3751512" y="3659563"/>
            <a:ext cx="4207840" cy="1986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직사각형 225"/>
          <p:cNvSpPr/>
          <p:nvPr/>
        </p:nvSpPr>
        <p:spPr bwMode="auto">
          <a:xfrm>
            <a:off x="3184220" y="3636116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Times New Roman" pitchFamily="18" charset="0"/>
              </a:rPr>
              <a:t>Electron density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5690181" y="3658107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Depletion</a:t>
            </a:r>
            <a:r>
              <a:rPr kumimoji="0" lang="en-US" altLang="ko-K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region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직선 화살표 연결선 3"/>
          <p:cNvCxnSpPr/>
          <p:nvPr/>
        </p:nvCxnSpPr>
        <p:spPr bwMode="auto">
          <a:xfrm flipH="1" flipV="1">
            <a:off x="4762500" y="5000625"/>
            <a:ext cx="1809750" cy="809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378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31" y="3445781"/>
            <a:ext cx="3177023" cy="2382767"/>
          </a:xfrm>
          <a:prstGeom prst="rect">
            <a:avLst/>
          </a:prstGeom>
        </p:spPr>
      </p:pic>
      <p:pic>
        <p:nvPicPr>
          <p:cNvPr id="172" name="그림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62" y="3574718"/>
            <a:ext cx="2542202" cy="1906652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1224015" y="247647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1224012" y="2475575"/>
            <a:ext cx="3801866" cy="808264"/>
            <a:chOff x="1090150" y="4208763"/>
            <a:chExt cx="5069321" cy="1077685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25"/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25"/>
            </a:p>
          </p:txBody>
        </p:sp>
        <p:sp>
          <p:nvSpPr>
            <p:cNvPr id="76" name="모서리가 둥근 직사각형 75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25"/>
            </a:p>
          </p:txBody>
        </p:sp>
        <p:sp>
          <p:nvSpPr>
            <p:cNvPr id="87" name="모서리가 둥근 직사각형 86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25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2145580" y="212731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145580" y="186867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224013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104436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731452" y="134780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291241" y="170696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171664" y="170696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684795" y="202414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565219" y="203038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3125007" y="167122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900835" y="186867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830457" y="176974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33"/>
          <p:cNvSpPr/>
          <p:nvPr/>
        </p:nvSpPr>
        <p:spPr>
          <a:xfrm>
            <a:off x="2145577" y="2476477"/>
            <a:ext cx="1958858" cy="2345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253464" y="281018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418261" y="5461539"/>
            <a:ext cx="5586849" cy="91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chemeClr val="tx1"/>
                </a:solidFill>
              </a:rPr>
              <a:t>V</a:t>
            </a:r>
            <a:r>
              <a:rPr lang="en-US" altLang="ko-KR" sz="1500" b="1" baseline="-25000" dirty="0">
                <a:solidFill>
                  <a:schemeClr val="tx1"/>
                </a:solidFill>
              </a:rPr>
              <a:t>G</a:t>
            </a:r>
            <a:r>
              <a:rPr lang="en-US" altLang="ko-KR" sz="1500" b="1" dirty="0">
                <a:solidFill>
                  <a:schemeClr val="tx1"/>
                </a:solidFill>
              </a:rPr>
              <a:t> &gt; </a:t>
            </a:r>
            <a:r>
              <a:rPr lang="en-US" altLang="ko-KR" sz="1500" b="1" dirty="0" err="1">
                <a:solidFill>
                  <a:schemeClr val="tx1"/>
                </a:solidFill>
              </a:rPr>
              <a:t>V</a:t>
            </a:r>
            <a:r>
              <a:rPr lang="en-US" altLang="ko-KR" sz="1500" b="1" baseline="-25000" dirty="0" err="1">
                <a:solidFill>
                  <a:schemeClr val="tx1"/>
                </a:solidFill>
              </a:rPr>
              <a:t>Th</a:t>
            </a:r>
            <a:r>
              <a:rPr lang="en-US" altLang="ko-KR" sz="1500" b="1" dirty="0">
                <a:solidFill>
                  <a:schemeClr val="tx1"/>
                </a:solidFill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</a:rPr>
              <a:t>에 대하여</a:t>
            </a:r>
            <a:r>
              <a:rPr lang="en-US" altLang="ko-KR" sz="1500" b="1" dirty="0">
                <a:solidFill>
                  <a:schemeClr val="tx1"/>
                </a:solidFill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</a:rPr>
              <a:t>초기 </a:t>
            </a:r>
            <a:r>
              <a:rPr lang="en-US" altLang="ko-KR" sz="1500" b="1" dirty="0">
                <a:solidFill>
                  <a:schemeClr val="tx1"/>
                </a:solidFill>
              </a:rPr>
              <a:t>electron density </a:t>
            </a:r>
            <a:r>
              <a:rPr lang="ko-KR" altLang="en-US" sz="1500" b="1" dirty="0">
                <a:solidFill>
                  <a:schemeClr val="tx1"/>
                </a:solidFill>
              </a:rPr>
              <a:t>를 보면 </a:t>
            </a:r>
            <a:r>
              <a:rPr lang="en-US" altLang="ko-KR" sz="1500" b="1" dirty="0">
                <a:solidFill>
                  <a:schemeClr val="tx1"/>
                </a:solidFill>
              </a:rPr>
              <a:t>inversion layer</a:t>
            </a:r>
            <a:r>
              <a:rPr lang="ko-KR" altLang="en-US" sz="1500" b="1" dirty="0">
                <a:solidFill>
                  <a:schemeClr val="tx1"/>
                </a:solidFill>
              </a:rPr>
              <a:t>가 형성됨을 확인할 수 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ko-KR" altLang="en-US" sz="1500" b="1" dirty="0">
                <a:solidFill>
                  <a:schemeClr val="tx1"/>
                </a:solidFill>
              </a:rPr>
              <a:t>또한 </a:t>
            </a:r>
            <a:r>
              <a:rPr lang="en-US" altLang="ko-KR" sz="1500" b="1" dirty="0">
                <a:solidFill>
                  <a:schemeClr val="tx1"/>
                </a:solidFill>
              </a:rPr>
              <a:t>potential barrier</a:t>
            </a:r>
            <a:r>
              <a:rPr lang="ko-KR" altLang="en-US" sz="1500" b="1" dirty="0">
                <a:solidFill>
                  <a:schemeClr val="tx1"/>
                </a:solidFill>
              </a:rPr>
              <a:t>가 매우 낮게 형성되어있다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9036224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Output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D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14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865339" y="253027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직사각형 8"/>
          <p:cNvSpPr/>
          <p:nvPr/>
        </p:nvSpPr>
        <p:spPr>
          <a:xfrm>
            <a:off x="2084109" y="2530272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cxnSp>
        <p:nvCxnSpPr>
          <p:cNvPr id="12" name="직선 화살표 연결선 11"/>
          <p:cNvCxnSpPr/>
          <p:nvPr/>
        </p:nvCxnSpPr>
        <p:spPr bwMode="auto">
          <a:xfrm>
            <a:off x="865339" y="253027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직사각형 98"/>
          <p:cNvSpPr/>
          <p:nvPr/>
        </p:nvSpPr>
        <p:spPr bwMode="auto">
          <a:xfrm>
            <a:off x="2195734" y="89853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= 0.5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직사각형 99"/>
          <p:cNvSpPr/>
          <p:nvPr/>
        </p:nvSpPr>
        <p:spPr bwMode="auto">
          <a:xfrm>
            <a:off x="4019071" y="1289171"/>
            <a:ext cx="117966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= 0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6113653" y="1142597"/>
            <a:ext cx="2506654" cy="2432121"/>
            <a:chOff x="6113653" y="1142597"/>
            <a:chExt cx="2891458" cy="2805483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3653" y="1142597"/>
              <a:ext cx="2891458" cy="2805483"/>
            </a:xfrm>
            <a:prstGeom prst="rect">
              <a:avLst/>
            </a:prstGeom>
          </p:spPr>
        </p:pic>
        <p:sp>
          <p:nvSpPr>
            <p:cNvPr id="120" name="타원 119"/>
            <p:cNvSpPr/>
            <p:nvPr/>
          </p:nvSpPr>
          <p:spPr bwMode="auto">
            <a:xfrm>
              <a:off x="6305844" y="3440369"/>
              <a:ext cx="117347" cy="11734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21" name="직선 화살표 연결선 120"/>
          <p:cNvCxnSpPr/>
          <p:nvPr/>
        </p:nvCxnSpPr>
        <p:spPr bwMode="auto">
          <a:xfrm>
            <a:off x="66305" y="1477936"/>
            <a:ext cx="5069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직선 화살표 연결선 121"/>
          <p:cNvCxnSpPr/>
          <p:nvPr/>
        </p:nvCxnSpPr>
        <p:spPr bwMode="auto">
          <a:xfrm>
            <a:off x="162976" y="1386339"/>
            <a:ext cx="0" cy="482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3" name="직사각형 122"/>
          <p:cNvSpPr/>
          <p:nvPr/>
        </p:nvSpPr>
        <p:spPr bwMode="auto">
          <a:xfrm>
            <a:off x="32218" y="178375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x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직사각형 123"/>
          <p:cNvSpPr/>
          <p:nvPr/>
        </p:nvSpPr>
        <p:spPr bwMode="auto">
          <a:xfrm>
            <a:off x="561528" y="127506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0" name="직사각형 169"/>
          <p:cNvSpPr/>
          <p:nvPr/>
        </p:nvSpPr>
        <p:spPr bwMode="auto">
          <a:xfrm>
            <a:off x="182730" y="3659563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3" y="3984823"/>
            <a:ext cx="3178101" cy="2383576"/>
          </a:xfrm>
          <a:prstGeom prst="rect">
            <a:avLst/>
          </a:prstGeom>
        </p:spPr>
      </p:pic>
      <p:sp>
        <p:nvSpPr>
          <p:cNvPr id="26" name="타원 25"/>
          <p:cNvSpPr/>
          <p:nvPr/>
        </p:nvSpPr>
        <p:spPr bwMode="auto">
          <a:xfrm rot="759987">
            <a:off x="3908491" y="4480305"/>
            <a:ext cx="927100" cy="546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3536596" y="4962655"/>
            <a:ext cx="1773836" cy="317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Inversion layer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직사각형 175"/>
          <p:cNvSpPr/>
          <p:nvPr/>
        </p:nvSpPr>
        <p:spPr bwMode="auto">
          <a:xfrm>
            <a:off x="3751512" y="3621892"/>
            <a:ext cx="4207840" cy="3384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직사각형 176"/>
          <p:cNvSpPr/>
          <p:nvPr/>
        </p:nvSpPr>
        <p:spPr bwMode="auto">
          <a:xfrm>
            <a:off x="3184220" y="3636116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Times New Roman" pitchFamily="18" charset="0"/>
              </a:rPr>
              <a:t>Electron density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5690181" y="3658107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Depletion</a:t>
            </a:r>
            <a:r>
              <a:rPr kumimoji="0" lang="en-US" altLang="ko-K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region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0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31" y="3445781"/>
            <a:ext cx="3177023" cy="2382767"/>
          </a:xfrm>
          <a:prstGeom prst="rect">
            <a:avLst/>
          </a:prstGeom>
        </p:spPr>
      </p:pic>
      <p:pic>
        <p:nvPicPr>
          <p:cNvPr id="151" name="그림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62" y="3574718"/>
            <a:ext cx="2542202" cy="1906652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1224015" y="247647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1224012" y="2475575"/>
            <a:ext cx="3801866" cy="808264"/>
            <a:chOff x="1090150" y="4208763"/>
            <a:chExt cx="5069321" cy="1077685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2145580" y="212731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145580" y="186867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104436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224013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731452" y="134780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291241" y="170696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171664" y="170696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684795" y="202414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565219" y="203038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3125007" y="167122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900835" y="186867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830457" y="176974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자유형 3"/>
          <p:cNvSpPr/>
          <p:nvPr/>
        </p:nvSpPr>
        <p:spPr>
          <a:xfrm>
            <a:off x="2138929" y="2476477"/>
            <a:ext cx="1965506" cy="228600"/>
          </a:xfrm>
          <a:custGeom>
            <a:avLst/>
            <a:gdLst>
              <a:gd name="connsiteX0" fmla="*/ 0 w 2613660"/>
              <a:gd name="connsiteY0" fmla="*/ 0 h 304800"/>
              <a:gd name="connsiteX1" fmla="*/ 2613660 w 2613660"/>
              <a:gd name="connsiteY1" fmla="*/ 0 h 304800"/>
              <a:gd name="connsiteX2" fmla="*/ 2613660 w 2613660"/>
              <a:gd name="connsiteY2" fmla="*/ 144780 h 304800"/>
              <a:gd name="connsiteX3" fmla="*/ 7620 w 2613660"/>
              <a:gd name="connsiteY3" fmla="*/ 304800 h 304800"/>
              <a:gd name="connsiteX4" fmla="*/ 0 w 261366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3660" h="304800">
                <a:moveTo>
                  <a:pt x="0" y="0"/>
                </a:moveTo>
                <a:lnTo>
                  <a:pt x="2613660" y="0"/>
                </a:lnTo>
                <a:lnTo>
                  <a:pt x="2613660" y="144780"/>
                </a:lnTo>
                <a:lnTo>
                  <a:pt x="762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253464" y="281018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488490" y="5429361"/>
            <a:ext cx="4959124" cy="8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chemeClr val="tx1"/>
                </a:solidFill>
              </a:rPr>
              <a:t>Drain </a:t>
            </a:r>
            <a:r>
              <a:rPr lang="ko-KR" altLang="en-US" sz="1500" b="1" dirty="0">
                <a:solidFill>
                  <a:schemeClr val="tx1"/>
                </a:solidFill>
              </a:rPr>
              <a:t>전압이 증가함에 따라서 </a:t>
            </a:r>
            <a:r>
              <a:rPr lang="en-US" altLang="ko-KR" sz="1500" b="1" dirty="0">
                <a:solidFill>
                  <a:schemeClr val="tx1"/>
                </a:solidFill>
              </a:rPr>
              <a:t>drain</a:t>
            </a:r>
            <a:r>
              <a:rPr lang="ko-KR" altLang="en-US" sz="1500" b="1" dirty="0">
                <a:solidFill>
                  <a:schemeClr val="tx1"/>
                </a:solidFill>
              </a:rPr>
              <a:t>쪽의 </a:t>
            </a:r>
            <a:r>
              <a:rPr lang="en-US" altLang="ko-KR" sz="1500" b="1" dirty="0">
                <a:solidFill>
                  <a:schemeClr val="tx1"/>
                </a:solidFill>
              </a:rPr>
              <a:t>depletion region</a:t>
            </a:r>
            <a:r>
              <a:rPr lang="ko-KR" altLang="en-US" sz="1500" b="1" dirty="0">
                <a:solidFill>
                  <a:schemeClr val="tx1"/>
                </a:solidFill>
              </a:rPr>
              <a:t>이 확장함을 확인할 수 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8813748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Output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D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15</a:t>
            </a:fld>
            <a:endParaRPr lang="ko-KR" altLang="en-US"/>
          </a:p>
        </p:txBody>
      </p:sp>
      <p:cxnSp>
        <p:nvCxnSpPr>
          <p:cNvPr id="74" name="직선 연결선 73"/>
          <p:cNvCxnSpPr/>
          <p:nvPr/>
        </p:nvCxnSpPr>
        <p:spPr bwMode="auto">
          <a:xfrm>
            <a:off x="865339" y="253027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직선 화살표 연결선 74"/>
          <p:cNvCxnSpPr/>
          <p:nvPr/>
        </p:nvCxnSpPr>
        <p:spPr bwMode="auto">
          <a:xfrm>
            <a:off x="865339" y="253027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직사각형 86"/>
          <p:cNvSpPr/>
          <p:nvPr/>
        </p:nvSpPr>
        <p:spPr>
          <a:xfrm>
            <a:off x="2084109" y="2530272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sp>
        <p:nvSpPr>
          <p:cNvPr id="117" name="직사각형 116"/>
          <p:cNvSpPr/>
          <p:nvPr/>
        </p:nvSpPr>
        <p:spPr bwMode="auto">
          <a:xfrm>
            <a:off x="3710197" y="1289171"/>
            <a:ext cx="1797414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= 0.2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직사각형 119"/>
          <p:cNvSpPr/>
          <p:nvPr/>
        </p:nvSpPr>
        <p:spPr bwMode="auto">
          <a:xfrm>
            <a:off x="2195734" y="89853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= 0.5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1" name="직선 화살표 연결선 120"/>
          <p:cNvCxnSpPr/>
          <p:nvPr/>
        </p:nvCxnSpPr>
        <p:spPr bwMode="auto">
          <a:xfrm>
            <a:off x="66305" y="1477936"/>
            <a:ext cx="5069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직선 화살표 연결선 135"/>
          <p:cNvCxnSpPr/>
          <p:nvPr/>
        </p:nvCxnSpPr>
        <p:spPr bwMode="auto">
          <a:xfrm>
            <a:off x="162976" y="1386339"/>
            <a:ext cx="0" cy="482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0" name="직사각형 139"/>
          <p:cNvSpPr/>
          <p:nvPr/>
        </p:nvSpPr>
        <p:spPr bwMode="auto">
          <a:xfrm>
            <a:off x="32218" y="178375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x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7" name="직사각형 146"/>
          <p:cNvSpPr/>
          <p:nvPr/>
        </p:nvSpPr>
        <p:spPr bwMode="auto">
          <a:xfrm>
            <a:off x="561528" y="127506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8" name="직사각형 147"/>
          <p:cNvSpPr/>
          <p:nvPr/>
        </p:nvSpPr>
        <p:spPr bwMode="auto">
          <a:xfrm>
            <a:off x="182730" y="3659563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9" name="그림 1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3" y="3984823"/>
            <a:ext cx="3178101" cy="2383576"/>
          </a:xfrm>
          <a:prstGeom prst="rect">
            <a:avLst/>
          </a:prstGeom>
        </p:spPr>
      </p:pic>
      <p:grpSp>
        <p:nvGrpSpPr>
          <p:cNvPr id="160" name="그룹 159"/>
          <p:cNvGrpSpPr/>
          <p:nvPr/>
        </p:nvGrpSpPr>
        <p:grpSpPr>
          <a:xfrm>
            <a:off x="6113653" y="1142597"/>
            <a:ext cx="2506654" cy="2432121"/>
            <a:chOff x="6113653" y="1142597"/>
            <a:chExt cx="2891458" cy="2805483"/>
          </a:xfrm>
        </p:grpSpPr>
        <p:pic>
          <p:nvPicPr>
            <p:cNvPr id="167" name="그림 1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3653" y="1142597"/>
              <a:ext cx="2891458" cy="2805483"/>
            </a:xfrm>
            <a:prstGeom prst="rect">
              <a:avLst/>
            </a:prstGeom>
          </p:spPr>
        </p:pic>
        <p:sp>
          <p:nvSpPr>
            <p:cNvPr id="168" name="타원 167"/>
            <p:cNvSpPr/>
            <p:nvPr/>
          </p:nvSpPr>
          <p:spPr bwMode="auto">
            <a:xfrm>
              <a:off x="6703317" y="2559289"/>
              <a:ext cx="117347" cy="11734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0" name="직사각형 169"/>
          <p:cNvSpPr/>
          <p:nvPr/>
        </p:nvSpPr>
        <p:spPr bwMode="auto">
          <a:xfrm>
            <a:off x="3751512" y="3587514"/>
            <a:ext cx="4207840" cy="3727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3" name="직사각형 172"/>
          <p:cNvSpPr/>
          <p:nvPr/>
        </p:nvSpPr>
        <p:spPr bwMode="auto">
          <a:xfrm>
            <a:off x="3184220" y="3636116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Times New Roman" pitchFamily="18" charset="0"/>
              </a:rPr>
              <a:t>Electron density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5690181" y="3658107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Depletion</a:t>
            </a:r>
            <a:r>
              <a:rPr kumimoji="0" lang="en-US" altLang="ko-K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region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1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31" y="3445781"/>
            <a:ext cx="3177023" cy="2382767"/>
          </a:xfrm>
          <a:prstGeom prst="rect">
            <a:avLst/>
          </a:prstGeom>
        </p:spPr>
      </p:pic>
      <p:pic>
        <p:nvPicPr>
          <p:cNvPr id="130" name="그림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62" y="3574718"/>
            <a:ext cx="2542202" cy="1906652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1224015" y="247647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224012" y="247557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2145580" y="212731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145580" y="186867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104436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224013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731452" y="134780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291241" y="170696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171664" y="170696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684795" y="202414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565219" y="203038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3125007" y="167122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900835" y="186867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830457" y="176974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자유형 2"/>
          <p:cNvSpPr/>
          <p:nvPr/>
        </p:nvSpPr>
        <p:spPr>
          <a:xfrm>
            <a:off x="2142742" y="2477704"/>
            <a:ext cx="1956432" cy="233363"/>
          </a:xfrm>
          <a:custGeom>
            <a:avLst/>
            <a:gdLst>
              <a:gd name="connsiteX0" fmla="*/ 0 w 2619375"/>
              <a:gd name="connsiteY0" fmla="*/ 311150 h 311150"/>
              <a:gd name="connsiteX1" fmla="*/ 2619375 w 2619375"/>
              <a:gd name="connsiteY1" fmla="*/ 0 h 311150"/>
              <a:gd name="connsiteX2" fmla="*/ 6350 w 2619375"/>
              <a:gd name="connsiteY2" fmla="*/ 0 h 311150"/>
              <a:gd name="connsiteX3" fmla="*/ 0 w 2619375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5" h="311150">
                <a:moveTo>
                  <a:pt x="0" y="311150"/>
                </a:moveTo>
                <a:lnTo>
                  <a:pt x="2619375" y="0"/>
                </a:lnTo>
                <a:lnTo>
                  <a:pt x="635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2253464" y="281018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3418262" y="5481370"/>
            <a:ext cx="5725738" cy="887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chemeClr val="tx1"/>
                </a:solidFill>
              </a:rPr>
              <a:t>Drain </a:t>
            </a:r>
            <a:r>
              <a:rPr lang="ko-KR" altLang="en-US" sz="1500" b="1" dirty="0">
                <a:solidFill>
                  <a:schemeClr val="tx1"/>
                </a:solidFill>
              </a:rPr>
              <a:t>전압이 더욱 증가하게 되면 </a:t>
            </a:r>
            <a:r>
              <a:rPr lang="en-US" altLang="ko-KR" sz="1500" b="1" dirty="0">
                <a:solidFill>
                  <a:schemeClr val="tx1"/>
                </a:solidFill>
              </a:rPr>
              <a:t>drain </a:t>
            </a:r>
            <a:r>
              <a:rPr lang="ko-KR" altLang="en-US" sz="1500" b="1" dirty="0">
                <a:solidFill>
                  <a:schemeClr val="tx1"/>
                </a:solidFill>
              </a:rPr>
              <a:t>쪽의 </a:t>
            </a:r>
            <a:r>
              <a:rPr lang="en-US" altLang="ko-KR" sz="1500" b="1" dirty="0">
                <a:solidFill>
                  <a:schemeClr val="tx1"/>
                </a:solidFill>
              </a:rPr>
              <a:t>inversion layer</a:t>
            </a:r>
            <a:r>
              <a:rPr lang="ko-KR" altLang="en-US" sz="1500" b="1" dirty="0">
                <a:solidFill>
                  <a:schemeClr val="tx1"/>
                </a:solidFill>
              </a:rPr>
              <a:t>가 </a:t>
            </a:r>
            <a:r>
              <a:rPr lang="en-US" altLang="ko-KR" sz="1500" b="1" dirty="0">
                <a:solidFill>
                  <a:schemeClr val="tx1"/>
                </a:solidFill>
              </a:rPr>
              <a:t>pinch-off </a:t>
            </a:r>
            <a:r>
              <a:rPr lang="ko-KR" altLang="en-US" sz="1500" b="1" dirty="0">
                <a:solidFill>
                  <a:schemeClr val="tx1"/>
                </a:solidFill>
              </a:rPr>
              <a:t>지점에 도달하는</a:t>
            </a:r>
            <a:r>
              <a:rPr lang="en-US" altLang="ko-KR" sz="1500" b="1" dirty="0">
                <a:solidFill>
                  <a:schemeClr val="tx1"/>
                </a:solidFill>
              </a:rPr>
              <a:t> </a:t>
            </a:r>
            <a:r>
              <a:rPr lang="ko-KR" altLang="en-US" sz="1500" b="1" dirty="0">
                <a:solidFill>
                  <a:schemeClr val="tx1"/>
                </a:solidFill>
              </a:rPr>
              <a:t>것을 확인 할 수 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8813748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Output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D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16</a:t>
            </a:fld>
            <a:endParaRPr lang="ko-KR" altLang="en-US"/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865339" y="253027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직선 화살표 연결선 104"/>
          <p:cNvCxnSpPr/>
          <p:nvPr/>
        </p:nvCxnSpPr>
        <p:spPr bwMode="auto">
          <a:xfrm>
            <a:off x="865339" y="253027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7" name="직사각형 106"/>
          <p:cNvSpPr/>
          <p:nvPr/>
        </p:nvSpPr>
        <p:spPr>
          <a:xfrm>
            <a:off x="2084109" y="2530272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sp>
        <p:nvSpPr>
          <p:cNvPr id="112" name="직사각형 111"/>
          <p:cNvSpPr/>
          <p:nvPr/>
        </p:nvSpPr>
        <p:spPr bwMode="auto">
          <a:xfrm>
            <a:off x="3710197" y="1289171"/>
            <a:ext cx="1797414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= 0.6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직사각형 120"/>
          <p:cNvSpPr/>
          <p:nvPr/>
        </p:nvSpPr>
        <p:spPr bwMode="auto">
          <a:xfrm>
            <a:off x="2195734" y="89853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= 0.5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2" name="직선 화살표 연결선 121"/>
          <p:cNvCxnSpPr/>
          <p:nvPr/>
        </p:nvCxnSpPr>
        <p:spPr bwMode="auto">
          <a:xfrm>
            <a:off x="66305" y="1477936"/>
            <a:ext cx="5069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직선 화살표 연결선 124"/>
          <p:cNvCxnSpPr/>
          <p:nvPr/>
        </p:nvCxnSpPr>
        <p:spPr bwMode="auto">
          <a:xfrm>
            <a:off x="162976" y="1386339"/>
            <a:ext cx="0" cy="482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직사각형 125"/>
          <p:cNvSpPr/>
          <p:nvPr/>
        </p:nvSpPr>
        <p:spPr bwMode="auto">
          <a:xfrm>
            <a:off x="32218" y="178375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x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7" name="직사각형 126"/>
          <p:cNvSpPr/>
          <p:nvPr/>
        </p:nvSpPr>
        <p:spPr bwMode="auto">
          <a:xfrm>
            <a:off x="561528" y="127506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직사각형 127"/>
          <p:cNvSpPr/>
          <p:nvPr/>
        </p:nvSpPr>
        <p:spPr bwMode="auto">
          <a:xfrm>
            <a:off x="182730" y="3659563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9" name="그림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3" y="3984823"/>
            <a:ext cx="3178101" cy="2383576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 bwMode="auto">
          <a:xfrm>
            <a:off x="4381500" y="4711700"/>
            <a:ext cx="533400" cy="4191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109214" y="5072339"/>
            <a:ext cx="1178150" cy="393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Pinch off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grpSp>
        <p:nvGrpSpPr>
          <p:cNvPr id="140" name="그룹 139"/>
          <p:cNvGrpSpPr/>
          <p:nvPr/>
        </p:nvGrpSpPr>
        <p:grpSpPr>
          <a:xfrm>
            <a:off x="6113653" y="1142597"/>
            <a:ext cx="2506654" cy="2432121"/>
            <a:chOff x="6113653" y="1142597"/>
            <a:chExt cx="2891458" cy="2805483"/>
          </a:xfrm>
        </p:grpSpPr>
        <p:pic>
          <p:nvPicPr>
            <p:cNvPr id="141" name="그림 1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3653" y="1142597"/>
              <a:ext cx="2891458" cy="2805483"/>
            </a:xfrm>
            <a:prstGeom prst="rect">
              <a:avLst/>
            </a:prstGeom>
          </p:spPr>
        </p:pic>
        <p:sp>
          <p:nvSpPr>
            <p:cNvPr id="142" name="타원 141"/>
            <p:cNvSpPr/>
            <p:nvPr/>
          </p:nvSpPr>
          <p:spPr bwMode="auto">
            <a:xfrm>
              <a:off x="7389004" y="1935296"/>
              <a:ext cx="117347" cy="11734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69" name="직사각형 168"/>
          <p:cNvSpPr/>
          <p:nvPr/>
        </p:nvSpPr>
        <p:spPr bwMode="auto">
          <a:xfrm>
            <a:off x="3751512" y="3587514"/>
            <a:ext cx="4207840" cy="3727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0" name="직사각형 169"/>
          <p:cNvSpPr/>
          <p:nvPr/>
        </p:nvSpPr>
        <p:spPr bwMode="auto">
          <a:xfrm>
            <a:off x="3184220" y="3636116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Times New Roman" pitchFamily="18" charset="0"/>
              </a:rPr>
              <a:t>Electron density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5690181" y="3658107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Depletion</a:t>
            </a:r>
            <a:r>
              <a:rPr kumimoji="0" lang="en-US" altLang="ko-K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region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1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31" y="3445781"/>
            <a:ext cx="3177023" cy="238276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62" y="3574718"/>
            <a:ext cx="2542202" cy="1906652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1224015" y="247647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224012" y="247557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2145580" y="212731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145580" y="186867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104436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224013" y="247647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731452" y="134780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291241" y="170696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171664" y="170696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684795" y="202414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565219" y="203038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3125007" y="167122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900835" y="186867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830457" y="176974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자유형 2"/>
          <p:cNvSpPr/>
          <p:nvPr/>
        </p:nvSpPr>
        <p:spPr>
          <a:xfrm>
            <a:off x="2142742" y="2477704"/>
            <a:ext cx="1365983" cy="233363"/>
          </a:xfrm>
          <a:custGeom>
            <a:avLst/>
            <a:gdLst>
              <a:gd name="connsiteX0" fmla="*/ 0 w 2619375"/>
              <a:gd name="connsiteY0" fmla="*/ 311150 h 311150"/>
              <a:gd name="connsiteX1" fmla="*/ 2619375 w 2619375"/>
              <a:gd name="connsiteY1" fmla="*/ 0 h 311150"/>
              <a:gd name="connsiteX2" fmla="*/ 6350 w 2619375"/>
              <a:gd name="connsiteY2" fmla="*/ 0 h 311150"/>
              <a:gd name="connsiteX3" fmla="*/ 0 w 2619375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5" h="311150">
                <a:moveTo>
                  <a:pt x="0" y="311150"/>
                </a:moveTo>
                <a:lnTo>
                  <a:pt x="2619375" y="0"/>
                </a:lnTo>
                <a:lnTo>
                  <a:pt x="635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2253464" y="281018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3488490" y="5386738"/>
            <a:ext cx="5553854" cy="887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chemeClr val="tx1"/>
                </a:solidFill>
              </a:rPr>
              <a:t>Pinch off </a:t>
            </a:r>
            <a:r>
              <a:rPr lang="ko-KR" altLang="en-US" sz="1500" b="1" dirty="0">
                <a:solidFill>
                  <a:schemeClr val="tx1"/>
                </a:solidFill>
              </a:rPr>
              <a:t>지점부터 </a:t>
            </a:r>
            <a:r>
              <a:rPr lang="en-US" altLang="ko-KR" sz="1500" b="1" dirty="0">
                <a:solidFill>
                  <a:schemeClr val="tx1"/>
                </a:solidFill>
              </a:rPr>
              <a:t>saturation region</a:t>
            </a:r>
            <a:r>
              <a:rPr lang="ko-KR" altLang="en-US" sz="1500" b="1" dirty="0">
                <a:solidFill>
                  <a:schemeClr val="tx1"/>
                </a:solidFill>
              </a:rPr>
              <a:t>에 진입함을 확인 할 수 있다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8813748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Output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D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17</a:t>
            </a:fld>
            <a:endParaRPr lang="ko-KR" altLang="en-US"/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865339" y="253027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직선 화살표 연결선 104"/>
          <p:cNvCxnSpPr/>
          <p:nvPr/>
        </p:nvCxnSpPr>
        <p:spPr bwMode="auto">
          <a:xfrm>
            <a:off x="865339" y="253027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7" name="직사각형 106"/>
          <p:cNvSpPr/>
          <p:nvPr/>
        </p:nvSpPr>
        <p:spPr>
          <a:xfrm>
            <a:off x="2084109" y="2530272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sp>
        <p:nvSpPr>
          <p:cNvPr id="112" name="직사각형 111"/>
          <p:cNvSpPr/>
          <p:nvPr/>
        </p:nvSpPr>
        <p:spPr bwMode="auto">
          <a:xfrm>
            <a:off x="3710197" y="1289171"/>
            <a:ext cx="1797414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= 1.1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직사각형 119"/>
          <p:cNvSpPr/>
          <p:nvPr/>
        </p:nvSpPr>
        <p:spPr bwMode="auto">
          <a:xfrm>
            <a:off x="2195734" y="89853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= 0.5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1" name="직선 화살표 연결선 120"/>
          <p:cNvCxnSpPr/>
          <p:nvPr/>
        </p:nvCxnSpPr>
        <p:spPr bwMode="auto">
          <a:xfrm>
            <a:off x="66305" y="1477936"/>
            <a:ext cx="5069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직선 화살표 연결선 121"/>
          <p:cNvCxnSpPr/>
          <p:nvPr/>
        </p:nvCxnSpPr>
        <p:spPr bwMode="auto">
          <a:xfrm>
            <a:off x="162976" y="1386339"/>
            <a:ext cx="0" cy="482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5" name="직사각형 124"/>
          <p:cNvSpPr/>
          <p:nvPr/>
        </p:nvSpPr>
        <p:spPr bwMode="auto">
          <a:xfrm>
            <a:off x="32218" y="178375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x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직사각형 125"/>
          <p:cNvSpPr/>
          <p:nvPr/>
        </p:nvSpPr>
        <p:spPr bwMode="auto">
          <a:xfrm>
            <a:off x="561528" y="1275060"/>
            <a:ext cx="279319" cy="278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7" name="직사각형 126"/>
          <p:cNvSpPr/>
          <p:nvPr/>
        </p:nvSpPr>
        <p:spPr bwMode="auto">
          <a:xfrm>
            <a:off x="182730" y="3659563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8" name="그림 1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3" y="3984823"/>
            <a:ext cx="3178101" cy="2383576"/>
          </a:xfrm>
          <a:prstGeom prst="rect">
            <a:avLst/>
          </a:prstGeom>
        </p:spPr>
      </p:pic>
      <p:grpSp>
        <p:nvGrpSpPr>
          <p:cNvPr id="134" name="그룹 133"/>
          <p:cNvGrpSpPr/>
          <p:nvPr/>
        </p:nvGrpSpPr>
        <p:grpSpPr>
          <a:xfrm>
            <a:off x="6113653" y="1142597"/>
            <a:ext cx="2506654" cy="2432121"/>
            <a:chOff x="6113653" y="1142597"/>
            <a:chExt cx="2891458" cy="2805483"/>
          </a:xfrm>
        </p:grpSpPr>
        <p:pic>
          <p:nvPicPr>
            <p:cNvPr id="135" name="그림 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3653" y="1142597"/>
              <a:ext cx="2891458" cy="2805483"/>
            </a:xfrm>
            <a:prstGeom prst="rect">
              <a:avLst/>
            </a:prstGeom>
          </p:spPr>
        </p:pic>
        <p:sp>
          <p:nvSpPr>
            <p:cNvPr id="136" name="타원 135"/>
            <p:cNvSpPr/>
            <p:nvPr/>
          </p:nvSpPr>
          <p:spPr bwMode="auto">
            <a:xfrm>
              <a:off x="8322915" y="1616954"/>
              <a:ext cx="117347" cy="11734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1" name="직사각형 140"/>
          <p:cNvSpPr/>
          <p:nvPr/>
        </p:nvSpPr>
        <p:spPr bwMode="auto">
          <a:xfrm>
            <a:off x="3751512" y="3601758"/>
            <a:ext cx="4207840" cy="358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" name="직사각형 141"/>
          <p:cNvSpPr/>
          <p:nvPr/>
        </p:nvSpPr>
        <p:spPr bwMode="auto">
          <a:xfrm>
            <a:off x="3184220" y="3636116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Times New Roman" pitchFamily="18" charset="0"/>
              </a:rPr>
              <a:t>Electron density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5690181" y="3658107"/>
            <a:ext cx="2226695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Depletion</a:t>
            </a:r>
            <a:r>
              <a:rPr kumimoji="0" lang="en-US" altLang="ko-K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region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0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직사각형 68"/>
          <p:cNvSpPr/>
          <p:nvPr/>
        </p:nvSpPr>
        <p:spPr>
          <a:xfrm>
            <a:off x="817615" y="271093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817612" y="271003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1739180" y="236177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739180" y="210313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698036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817613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325052" y="158226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884841" y="194142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765264" y="194142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278395" y="225860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158819" y="226484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2718607" y="190568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494435" y="210313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424057" y="200420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직선 연결선 21"/>
          <p:cNvCxnSpPr/>
          <p:nvPr/>
        </p:nvCxnSpPr>
        <p:spPr>
          <a:xfrm>
            <a:off x="6208940" y="1407869"/>
            <a:ext cx="0" cy="247169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915025" y="3653494"/>
            <a:ext cx="30064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8404164" y="3717853"/>
            <a:ext cx="678327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V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GS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5712158" y="2832492"/>
            <a:ext cx="0" cy="483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5659632" y="2725205"/>
            <a:ext cx="499735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>
                <a:solidFill>
                  <a:schemeClr val="tx1"/>
                </a:solidFill>
              </a:rPr>
              <a:t>I</a:t>
            </a:r>
            <a:r>
              <a:rPr lang="en-US" altLang="ko-KR" sz="1350" b="1" baseline="-25000" dirty="0">
                <a:solidFill>
                  <a:schemeClr val="tx1"/>
                </a:solidFill>
              </a:rPr>
              <a:t>DS</a:t>
            </a:r>
            <a:endParaRPr lang="ko-KR" altLang="en-US" sz="1350" b="1" baseline="-250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659633" y="111935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I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66343" y="3240973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744692" y="4612447"/>
            <a:ext cx="4176832" cy="159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rgbClr val="FF0000"/>
                </a:solidFill>
              </a:rPr>
              <a:t>Gate bias </a:t>
            </a:r>
            <a:r>
              <a:rPr lang="ko-KR" altLang="en-US" sz="1500" b="1" dirty="0">
                <a:solidFill>
                  <a:srgbClr val="FF0000"/>
                </a:solidFill>
              </a:rPr>
              <a:t>가 </a:t>
            </a:r>
            <a:r>
              <a:rPr lang="en-US" altLang="ko-KR" sz="1500" b="1" dirty="0">
                <a:solidFill>
                  <a:srgbClr val="FF0000"/>
                </a:solidFill>
              </a:rPr>
              <a:t>reverse bias</a:t>
            </a:r>
            <a:r>
              <a:rPr lang="ko-KR" altLang="en-US" sz="1500" b="1" dirty="0">
                <a:solidFill>
                  <a:srgbClr val="FF0000"/>
                </a:solidFill>
              </a:rPr>
              <a:t>로 인가된 상태</a:t>
            </a:r>
            <a:r>
              <a:rPr lang="ko-KR" altLang="en-US" sz="1500" b="1" dirty="0">
                <a:solidFill>
                  <a:schemeClr val="tx1"/>
                </a:solidFill>
              </a:rPr>
              <a:t>에서</a:t>
            </a:r>
            <a:r>
              <a:rPr lang="ko-KR" altLang="en-US" sz="1500" b="1" dirty="0">
                <a:solidFill>
                  <a:srgbClr val="FF0000"/>
                </a:solidFill>
              </a:rPr>
              <a:t> </a:t>
            </a:r>
            <a:r>
              <a:rPr lang="en-US" altLang="ko-KR" sz="1500" b="1" dirty="0">
                <a:solidFill>
                  <a:srgbClr val="FF0000"/>
                </a:solidFill>
              </a:rPr>
              <a:t>Hole</a:t>
            </a:r>
            <a:r>
              <a:rPr lang="ko-KR" altLang="en-US" sz="1500" b="1" dirty="0">
                <a:solidFill>
                  <a:schemeClr val="tx1"/>
                </a:solidFill>
              </a:rPr>
              <a:t>에 의한 </a:t>
            </a:r>
            <a:r>
              <a:rPr lang="en-US" altLang="ko-KR" sz="1500" b="1" dirty="0">
                <a:solidFill>
                  <a:schemeClr val="tx1"/>
                </a:solidFill>
              </a:rPr>
              <a:t>accumulation layer</a:t>
            </a:r>
            <a:r>
              <a:rPr lang="ko-KR" altLang="en-US" sz="1500" b="1" dirty="0">
                <a:solidFill>
                  <a:schemeClr val="tx1"/>
                </a:solidFill>
              </a:rPr>
              <a:t>가 형성된다</a:t>
            </a:r>
            <a:r>
              <a:rPr lang="en-US" altLang="ko-KR" sz="1500" b="1" dirty="0">
                <a:solidFill>
                  <a:schemeClr val="tx1"/>
                </a:solidFill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</a:rPr>
              <a:t>또한 </a:t>
            </a:r>
            <a:r>
              <a:rPr lang="en-US" altLang="ko-KR" sz="1500" b="1" dirty="0">
                <a:solidFill>
                  <a:schemeClr val="tx1"/>
                </a:solidFill>
              </a:rPr>
              <a:t>electron(carrier)</a:t>
            </a:r>
            <a:r>
              <a:rPr lang="ko-KR" altLang="en-US" sz="1500" b="1" dirty="0">
                <a:solidFill>
                  <a:schemeClr val="tx1"/>
                </a:solidFill>
              </a:rPr>
              <a:t>가 이동하기 위한 </a:t>
            </a:r>
            <a:r>
              <a:rPr lang="en-US" altLang="ko-KR" sz="1500" b="1" dirty="0">
                <a:solidFill>
                  <a:schemeClr val="tx1"/>
                </a:solidFill>
              </a:rPr>
              <a:t>potential barrier</a:t>
            </a:r>
            <a:r>
              <a:rPr lang="ko-KR" altLang="en-US" sz="1500" b="1" dirty="0">
                <a:solidFill>
                  <a:schemeClr val="tx1"/>
                </a:solidFill>
              </a:rPr>
              <a:t>가 높으므로 전류가 거의 흐르지 못한다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5" y="44624"/>
            <a:ext cx="8974715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Transfer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G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89" name="그룹 88"/>
          <p:cNvGrpSpPr/>
          <p:nvPr/>
        </p:nvGrpSpPr>
        <p:grpSpPr>
          <a:xfrm>
            <a:off x="4583770" y="2370465"/>
            <a:ext cx="1331255" cy="1283029"/>
            <a:chOff x="7022660" y="1601219"/>
            <a:chExt cx="1775007" cy="1710705"/>
          </a:xfrm>
        </p:grpSpPr>
        <p:grpSp>
          <p:nvGrpSpPr>
            <p:cNvPr id="90" name="그룹 89"/>
            <p:cNvGrpSpPr/>
            <p:nvPr/>
          </p:nvGrpSpPr>
          <p:grpSpPr>
            <a:xfrm>
              <a:off x="7654974" y="2031951"/>
              <a:ext cx="740298" cy="1172441"/>
              <a:chOff x="4500184" y="4225636"/>
              <a:chExt cx="740298" cy="1172441"/>
            </a:xfrm>
          </p:grpSpPr>
          <p:cxnSp>
            <p:nvCxnSpPr>
              <p:cNvPr id="97" name="직선 연결선 96"/>
              <p:cNvCxnSpPr/>
              <p:nvPr/>
            </p:nvCxnSpPr>
            <p:spPr>
              <a:xfrm>
                <a:off x="4807287" y="4566804"/>
                <a:ext cx="0" cy="4883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/>
              <p:nvPr/>
            </p:nvCxnSpPr>
            <p:spPr>
              <a:xfrm>
                <a:off x="4919524" y="4410941"/>
                <a:ext cx="0" cy="800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/>
              <p:cNvCxnSpPr/>
              <p:nvPr/>
            </p:nvCxnSpPr>
            <p:spPr>
              <a:xfrm flipH="1">
                <a:off x="4500184" y="4785013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 flipH="1">
                <a:off x="4933379" y="4584122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/>
              <p:cNvCxnSpPr/>
              <p:nvPr/>
            </p:nvCxnSpPr>
            <p:spPr>
              <a:xfrm flipH="1">
                <a:off x="4933379" y="5027468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/>
              <p:cNvCxnSpPr/>
              <p:nvPr/>
            </p:nvCxnSpPr>
            <p:spPr>
              <a:xfrm>
                <a:off x="5240482" y="5027468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/>
              <p:cNvCxnSpPr/>
              <p:nvPr/>
            </p:nvCxnSpPr>
            <p:spPr>
              <a:xfrm>
                <a:off x="5240482" y="4225636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직사각형 90"/>
            <p:cNvSpPr/>
            <p:nvPr/>
          </p:nvSpPr>
          <p:spPr>
            <a:xfrm>
              <a:off x="7022660" y="2367968"/>
              <a:ext cx="689921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rgbClr val="FF0000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rgbClr val="FF0000"/>
                  </a:solidFill>
                </a:rPr>
                <a:t>GS</a:t>
              </a:r>
              <a:endParaRPr lang="ko-KR" altLang="en-US" sz="135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8112662" y="1601219"/>
              <a:ext cx="685005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chemeClr val="tx1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chemeClr val="tx1"/>
                  </a:solidFill>
                </a:rPr>
                <a:t>DS</a:t>
              </a:r>
              <a:endParaRPr lang="ko-KR" altLang="en-US" sz="1350" b="1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 rot="16200000">
              <a:off x="8348354" y="3133101"/>
              <a:ext cx="93837" cy="263810"/>
              <a:chOff x="599209" y="1559865"/>
              <a:chExt cx="148937" cy="431223"/>
            </a:xfrm>
          </p:grpSpPr>
          <p:cxnSp>
            <p:nvCxnSpPr>
              <p:cNvPr id="94" name="직선 연결선 93"/>
              <p:cNvCxnSpPr/>
              <p:nvPr/>
            </p:nvCxnSpPr>
            <p:spPr>
              <a:xfrm>
                <a:off x="748146" y="1559865"/>
                <a:ext cx="0" cy="431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>
                <a:off x="673028" y="1638483"/>
                <a:ext cx="0" cy="273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/>
              <p:nvPr/>
            </p:nvCxnSpPr>
            <p:spPr>
              <a:xfrm>
                <a:off x="599209" y="1689112"/>
                <a:ext cx="0" cy="163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2</a:t>
            </a:fld>
            <a:endParaRPr lang="ko-KR" altLang="en-US"/>
          </a:p>
        </p:txBody>
      </p:sp>
      <p:cxnSp>
        <p:nvCxnSpPr>
          <p:cNvPr id="105" name="직선 화살표 연결선 104"/>
          <p:cNvCxnSpPr/>
          <p:nvPr/>
        </p:nvCxnSpPr>
        <p:spPr bwMode="auto">
          <a:xfrm>
            <a:off x="458939" y="276473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직사각형 105"/>
          <p:cNvSpPr/>
          <p:nvPr/>
        </p:nvSpPr>
        <p:spPr bwMode="auto">
          <a:xfrm>
            <a:off x="182730" y="3929101"/>
            <a:ext cx="2842826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직선 연결선 106"/>
          <p:cNvCxnSpPr/>
          <p:nvPr/>
        </p:nvCxnSpPr>
        <p:spPr bwMode="auto">
          <a:xfrm>
            <a:off x="817612" y="4997742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직선 연결선 107"/>
          <p:cNvCxnSpPr/>
          <p:nvPr/>
        </p:nvCxnSpPr>
        <p:spPr bwMode="auto">
          <a:xfrm>
            <a:off x="3624506" y="5428431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직선 연결선 108"/>
          <p:cNvCxnSpPr/>
          <p:nvPr/>
        </p:nvCxnSpPr>
        <p:spPr bwMode="auto">
          <a:xfrm>
            <a:off x="2191919" y="4295059"/>
            <a:ext cx="95180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직선 연결선 111"/>
          <p:cNvCxnSpPr/>
          <p:nvPr/>
        </p:nvCxnSpPr>
        <p:spPr bwMode="auto">
          <a:xfrm>
            <a:off x="817612" y="5872723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직선 연결선 112"/>
          <p:cNvCxnSpPr/>
          <p:nvPr/>
        </p:nvCxnSpPr>
        <p:spPr bwMode="auto">
          <a:xfrm>
            <a:off x="3624506" y="6303412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직선 연결선 113"/>
          <p:cNvCxnSpPr/>
          <p:nvPr/>
        </p:nvCxnSpPr>
        <p:spPr bwMode="auto">
          <a:xfrm flipV="1">
            <a:off x="2191919" y="5147583"/>
            <a:ext cx="951804" cy="794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직사각형 119"/>
          <p:cNvSpPr/>
          <p:nvPr/>
        </p:nvSpPr>
        <p:spPr bwMode="auto">
          <a:xfrm>
            <a:off x="358207" y="4787662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C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21" name="직사각형 120"/>
          <p:cNvSpPr/>
          <p:nvPr/>
        </p:nvSpPr>
        <p:spPr bwMode="auto">
          <a:xfrm>
            <a:off x="338896" y="5638261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V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grpSp>
        <p:nvGrpSpPr>
          <p:cNvPr id="122" name="그룹 121"/>
          <p:cNvGrpSpPr/>
          <p:nvPr/>
        </p:nvGrpSpPr>
        <p:grpSpPr>
          <a:xfrm flipH="1">
            <a:off x="1576046" y="4292705"/>
            <a:ext cx="852410" cy="703626"/>
            <a:chOff x="2717914" y="4913770"/>
            <a:chExt cx="1238522" cy="563195"/>
          </a:xfrm>
          <a:noFill/>
        </p:grpSpPr>
        <p:sp>
          <p:nvSpPr>
            <p:cNvPr id="123" name="원호 122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4" name="원호 123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5" name="그룹 124"/>
          <p:cNvGrpSpPr/>
          <p:nvPr/>
        </p:nvGrpSpPr>
        <p:grpSpPr>
          <a:xfrm flipH="1">
            <a:off x="1597790" y="5167685"/>
            <a:ext cx="824313" cy="703626"/>
            <a:chOff x="2717914" y="4913770"/>
            <a:chExt cx="1238522" cy="563195"/>
          </a:xfrm>
          <a:noFill/>
        </p:grpSpPr>
        <p:sp>
          <p:nvSpPr>
            <p:cNvPr id="126" name="원호 125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원호 126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2854662" y="4292705"/>
            <a:ext cx="1057291" cy="1135728"/>
            <a:chOff x="2717914" y="4913770"/>
            <a:chExt cx="1238522" cy="563195"/>
          </a:xfrm>
          <a:noFill/>
        </p:grpSpPr>
        <p:sp>
          <p:nvSpPr>
            <p:cNvPr id="129" name="원호 128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원호 129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1" name="그룹 130"/>
          <p:cNvGrpSpPr/>
          <p:nvPr/>
        </p:nvGrpSpPr>
        <p:grpSpPr>
          <a:xfrm>
            <a:off x="2901950" y="5158263"/>
            <a:ext cx="971016" cy="1145150"/>
            <a:chOff x="2717914" y="4913770"/>
            <a:chExt cx="1238522" cy="563195"/>
          </a:xfrm>
          <a:noFill/>
        </p:grpSpPr>
        <p:sp>
          <p:nvSpPr>
            <p:cNvPr id="132" name="원호 131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원호 132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34" name="직선 연결선 133"/>
          <p:cNvCxnSpPr/>
          <p:nvPr/>
        </p:nvCxnSpPr>
        <p:spPr>
          <a:xfrm flipV="1">
            <a:off x="7654598" y="1163066"/>
            <a:ext cx="403906" cy="169893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자유형 134"/>
          <p:cNvSpPr/>
          <p:nvPr/>
        </p:nvSpPr>
        <p:spPr>
          <a:xfrm>
            <a:off x="7182259" y="2862002"/>
            <a:ext cx="471488" cy="771525"/>
          </a:xfrm>
          <a:custGeom>
            <a:avLst/>
            <a:gdLst>
              <a:gd name="connsiteX0" fmla="*/ 0 w 628650"/>
              <a:gd name="connsiteY0" fmla="*/ 1028700 h 1028700"/>
              <a:gd name="connsiteX1" fmla="*/ 375557 w 628650"/>
              <a:gd name="connsiteY1" fmla="*/ 620486 h 1028700"/>
              <a:gd name="connsiteX2" fmla="*/ 628650 w 628650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1028700">
                <a:moveTo>
                  <a:pt x="0" y="1028700"/>
                </a:moveTo>
                <a:cubicBezTo>
                  <a:pt x="135391" y="910318"/>
                  <a:pt x="270782" y="791936"/>
                  <a:pt x="375557" y="620486"/>
                </a:cubicBezTo>
                <a:cubicBezTo>
                  <a:pt x="480332" y="449036"/>
                  <a:pt x="554491" y="224518"/>
                  <a:pt x="628650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/>
          </a:p>
        </p:txBody>
      </p:sp>
      <p:sp>
        <p:nvSpPr>
          <p:cNvPr id="136" name="직사각형 135"/>
          <p:cNvSpPr/>
          <p:nvPr/>
        </p:nvSpPr>
        <p:spPr>
          <a:xfrm>
            <a:off x="7181616" y="376739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err="1">
                <a:solidFill>
                  <a:schemeClr val="tx1"/>
                </a:solidFill>
              </a:rPr>
              <a:t>V</a:t>
            </a:r>
            <a:r>
              <a:rPr lang="en-US" altLang="ko-KR" sz="1500" b="1" baseline="-25000" dirty="0" err="1">
                <a:solidFill>
                  <a:schemeClr val="tx1"/>
                </a:solidFill>
              </a:rPr>
              <a:t>Th</a:t>
            </a:r>
            <a:endParaRPr lang="ko-KR" altLang="en-US" sz="1500" b="1" baseline="-25000" dirty="0">
              <a:solidFill>
                <a:schemeClr val="tx1"/>
              </a:solidFill>
            </a:endParaRPr>
          </a:p>
        </p:txBody>
      </p:sp>
      <p:cxnSp>
        <p:nvCxnSpPr>
          <p:cNvPr id="137" name="직선 연결선 136"/>
          <p:cNvCxnSpPr/>
          <p:nvPr/>
        </p:nvCxnSpPr>
        <p:spPr>
          <a:xfrm flipH="1">
            <a:off x="7468148" y="1805587"/>
            <a:ext cx="449748" cy="183736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>
            <a:off x="5915025" y="3627404"/>
            <a:ext cx="29391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타원 141"/>
          <p:cNvSpPr/>
          <p:nvPr/>
        </p:nvSpPr>
        <p:spPr bwMode="auto">
          <a:xfrm>
            <a:off x="5952233" y="3568162"/>
            <a:ext cx="92493" cy="9249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5150211" y="4156850"/>
                <a:ext cx="3599126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𝑫𝑺𝒕</m:t>
                          </m:r>
                        </m:sub>
                        <m:sup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d>
                        <m:d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ko-KR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500" b="1" i="1" baseline="3000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500" b="1" baseline="300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211" y="4156850"/>
                <a:ext cx="3599126" cy="432170"/>
              </a:xfrm>
              <a:prstGeom prst="rect">
                <a:avLst/>
              </a:prstGeom>
              <a:blipFill rotWithShape="0">
                <a:blip r:embed="rId3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/>
          <p:cNvGrpSpPr/>
          <p:nvPr/>
        </p:nvGrpSpPr>
        <p:grpSpPr>
          <a:xfrm>
            <a:off x="1510183" y="4617689"/>
            <a:ext cx="122147" cy="122147"/>
            <a:chOff x="1510183" y="4617689"/>
            <a:chExt cx="175215" cy="175215"/>
          </a:xfrm>
        </p:grpSpPr>
        <p:sp>
          <p:nvSpPr>
            <p:cNvPr id="3" name="타원 2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0" name="그룹 109"/>
          <p:cNvGrpSpPr/>
          <p:nvPr/>
        </p:nvGrpSpPr>
        <p:grpSpPr>
          <a:xfrm>
            <a:off x="1662583" y="4770089"/>
            <a:ext cx="122147" cy="122147"/>
            <a:chOff x="1510183" y="4617689"/>
            <a:chExt cx="175215" cy="175215"/>
          </a:xfrm>
        </p:grpSpPr>
        <p:sp>
          <p:nvSpPr>
            <p:cNvPr id="111" name="타원 110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5" name="직선 연결선 11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그룹 115"/>
          <p:cNvGrpSpPr/>
          <p:nvPr/>
        </p:nvGrpSpPr>
        <p:grpSpPr>
          <a:xfrm>
            <a:off x="1768020" y="4426727"/>
            <a:ext cx="122147" cy="122147"/>
            <a:chOff x="1510183" y="4617689"/>
            <a:chExt cx="175215" cy="175215"/>
          </a:xfrm>
        </p:grpSpPr>
        <p:sp>
          <p:nvSpPr>
            <p:cNvPr id="138" name="타원 137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5" name="직선 연결선 14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6" name="그룹 145"/>
          <p:cNvGrpSpPr/>
          <p:nvPr/>
        </p:nvGrpSpPr>
        <p:grpSpPr>
          <a:xfrm>
            <a:off x="1549775" y="4276403"/>
            <a:ext cx="122147" cy="122147"/>
            <a:chOff x="1510183" y="4617689"/>
            <a:chExt cx="175215" cy="175215"/>
          </a:xfrm>
        </p:grpSpPr>
        <p:sp>
          <p:nvSpPr>
            <p:cNvPr id="148" name="타원 147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9" name="직선 연결선 148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0" name="그룹 149"/>
          <p:cNvGrpSpPr/>
          <p:nvPr/>
        </p:nvGrpSpPr>
        <p:grpSpPr>
          <a:xfrm>
            <a:off x="1216994" y="4720424"/>
            <a:ext cx="122147" cy="122147"/>
            <a:chOff x="1510183" y="4617689"/>
            <a:chExt cx="175215" cy="175215"/>
          </a:xfrm>
        </p:grpSpPr>
        <p:sp>
          <p:nvSpPr>
            <p:cNvPr id="151" name="타원 150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2" name="직선 연결선 151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" name="그룹 152"/>
          <p:cNvGrpSpPr/>
          <p:nvPr/>
        </p:nvGrpSpPr>
        <p:grpSpPr>
          <a:xfrm>
            <a:off x="1378974" y="4814167"/>
            <a:ext cx="122147" cy="122147"/>
            <a:chOff x="1510183" y="4617689"/>
            <a:chExt cx="175215" cy="175215"/>
          </a:xfrm>
        </p:grpSpPr>
        <p:sp>
          <p:nvSpPr>
            <p:cNvPr id="154" name="타원 153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5" name="직선 연결선 15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6" name="그룹 155"/>
          <p:cNvGrpSpPr/>
          <p:nvPr/>
        </p:nvGrpSpPr>
        <p:grpSpPr>
          <a:xfrm>
            <a:off x="1292016" y="4520647"/>
            <a:ext cx="122147" cy="122147"/>
            <a:chOff x="1510183" y="4617689"/>
            <a:chExt cx="175215" cy="175215"/>
          </a:xfrm>
        </p:grpSpPr>
        <p:sp>
          <p:nvSpPr>
            <p:cNvPr id="157" name="타원 156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8" name="직선 연결선 157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0" name="그룹 159"/>
          <p:cNvGrpSpPr/>
          <p:nvPr/>
        </p:nvGrpSpPr>
        <p:grpSpPr>
          <a:xfrm>
            <a:off x="1575039" y="4457916"/>
            <a:ext cx="122147" cy="122147"/>
            <a:chOff x="1510183" y="4617689"/>
            <a:chExt cx="175215" cy="175215"/>
          </a:xfrm>
        </p:grpSpPr>
        <p:sp>
          <p:nvSpPr>
            <p:cNvPr id="161" name="타원 160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2" name="직선 연결선 161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9" name="직선 연결선 158"/>
          <p:cNvCxnSpPr/>
          <p:nvPr/>
        </p:nvCxnSpPr>
        <p:spPr bwMode="auto">
          <a:xfrm>
            <a:off x="7481038" y="3518299"/>
            <a:ext cx="0" cy="2566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직사각형 11"/>
          <p:cNvSpPr/>
          <p:nvPr/>
        </p:nvSpPr>
        <p:spPr bwMode="auto">
          <a:xfrm>
            <a:off x="1739176" y="2705580"/>
            <a:ext cx="1958734" cy="13679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458939" y="276473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직사각형 116"/>
          <p:cNvSpPr/>
          <p:nvPr/>
        </p:nvSpPr>
        <p:spPr>
          <a:xfrm>
            <a:off x="1492826" y="2716505"/>
            <a:ext cx="2451313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Accumulation layer</a:t>
            </a:r>
            <a:endParaRPr lang="ko-KR" altLang="en-US" sz="1130" b="1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6208940" y="3627404"/>
            <a:ext cx="99168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 bwMode="auto">
          <a:xfrm>
            <a:off x="2128649" y="1132997"/>
            <a:ext cx="117966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&lt; 0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직사각형 118"/>
          <p:cNvSpPr/>
          <p:nvPr/>
        </p:nvSpPr>
        <p:spPr bwMode="auto">
          <a:xfrm>
            <a:off x="3612671" y="1523631"/>
            <a:ext cx="117966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&gt; 0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0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직사각형 68"/>
          <p:cNvSpPr/>
          <p:nvPr/>
        </p:nvSpPr>
        <p:spPr>
          <a:xfrm>
            <a:off x="817615" y="271093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817612" y="271003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229267" y="4208763"/>
              <a:ext cx="2886249" cy="4284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1739180" y="236177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739180" y="210313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698036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817613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325052" y="158226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884841" y="194142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765264" y="194142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278395" y="225860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158819" y="226484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2718607" y="190568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494435" y="210313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424057" y="200420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직선 연결선 21"/>
          <p:cNvCxnSpPr/>
          <p:nvPr/>
        </p:nvCxnSpPr>
        <p:spPr>
          <a:xfrm>
            <a:off x="6208940" y="1407869"/>
            <a:ext cx="0" cy="247169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915025" y="3653494"/>
            <a:ext cx="30064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8404164" y="3717853"/>
            <a:ext cx="678327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V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GS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5712158" y="2832492"/>
            <a:ext cx="0" cy="483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5659632" y="2725205"/>
            <a:ext cx="499735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>
                <a:solidFill>
                  <a:schemeClr val="tx1"/>
                </a:solidFill>
              </a:rPr>
              <a:t>I</a:t>
            </a:r>
            <a:r>
              <a:rPr lang="en-US" altLang="ko-KR" sz="1350" b="1" baseline="-25000" dirty="0">
                <a:solidFill>
                  <a:schemeClr val="tx1"/>
                </a:solidFill>
              </a:rPr>
              <a:t>DS</a:t>
            </a:r>
            <a:endParaRPr lang="ko-KR" altLang="en-US" sz="1350" b="1" baseline="-250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659633" y="111935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I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847064" y="2855267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744692" y="4612447"/>
            <a:ext cx="4176832" cy="159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chemeClr val="tx1"/>
                </a:solidFill>
              </a:rPr>
              <a:t>Gate bias</a:t>
            </a:r>
            <a:r>
              <a:rPr lang="ko-KR" altLang="en-US" sz="1500" b="1" dirty="0">
                <a:solidFill>
                  <a:schemeClr val="tx1"/>
                </a:solidFill>
              </a:rPr>
              <a:t>가 낮을 때에는 </a:t>
            </a:r>
            <a:r>
              <a:rPr lang="en-US" altLang="ko-KR" sz="1500" b="1" dirty="0">
                <a:solidFill>
                  <a:schemeClr val="tx1"/>
                </a:solidFill>
              </a:rPr>
              <a:t>channel potential barrier</a:t>
            </a:r>
            <a:r>
              <a:rPr lang="ko-KR" altLang="en-US" sz="1500" b="1" dirty="0">
                <a:solidFill>
                  <a:schemeClr val="tx1"/>
                </a:solidFill>
              </a:rPr>
              <a:t>로 인하여 </a:t>
            </a:r>
            <a:r>
              <a:rPr lang="en-US" altLang="ko-KR" sz="1500" b="1" dirty="0">
                <a:solidFill>
                  <a:schemeClr val="tx1"/>
                </a:solidFill>
              </a:rPr>
              <a:t>carrier</a:t>
            </a:r>
            <a:r>
              <a:rPr lang="ko-KR" altLang="en-US" sz="1500" b="1" dirty="0">
                <a:solidFill>
                  <a:schemeClr val="tx1"/>
                </a:solidFill>
              </a:rPr>
              <a:t>가 이동하기가 매우 어렵다</a:t>
            </a:r>
            <a:r>
              <a:rPr lang="en-US" altLang="ko-KR" sz="1500" b="1" dirty="0">
                <a:solidFill>
                  <a:schemeClr val="tx1"/>
                </a:solidFill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</a:rPr>
              <a:t>높은 에너지를 가진 </a:t>
            </a:r>
            <a:r>
              <a:rPr lang="en-US" altLang="ko-KR" sz="1500" b="1" dirty="0">
                <a:solidFill>
                  <a:schemeClr val="tx1"/>
                </a:solidFill>
              </a:rPr>
              <a:t>carrier </a:t>
            </a:r>
            <a:r>
              <a:rPr lang="ko-KR" altLang="en-US" sz="1500" b="1" dirty="0">
                <a:solidFill>
                  <a:schemeClr val="tx1"/>
                </a:solidFill>
              </a:rPr>
              <a:t>만이 </a:t>
            </a:r>
            <a:r>
              <a:rPr lang="en-US" altLang="ko-KR" sz="1500" b="1" dirty="0">
                <a:solidFill>
                  <a:schemeClr val="tx1"/>
                </a:solidFill>
              </a:rPr>
              <a:t>barrier</a:t>
            </a:r>
            <a:r>
              <a:rPr lang="ko-KR" altLang="en-US" sz="1500" b="1" dirty="0">
                <a:solidFill>
                  <a:schemeClr val="tx1"/>
                </a:solidFill>
              </a:rPr>
              <a:t>를 넘어서 </a:t>
            </a:r>
            <a:r>
              <a:rPr lang="en-US" altLang="ko-KR" sz="1500" b="1" dirty="0">
                <a:solidFill>
                  <a:schemeClr val="tx1"/>
                </a:solidFill>
              </a:rPr>
              <a:t>drain bias</a:t>
            </a:r>
            <a:r>
              <a:rPr lang="ko-KR" altLang="en-US" sz="1500" b="1" dirty="0">
                <a:solidFill>
                  <a:schemeClr val="tx1"/>
                </a:solidFill>
              </a:rPr>
              <a:t>에 의하여 이동하게 되어 </a:t>
            </a:r>
            <a:r>
              <a:rPr lang="en-US" altLang="ko-KR" sz="1500" b="1" dirty="0">
                <a:solidFill>
                  <a:schemeClr val="tx1"/>
                </a:solidFill>
              </a:rPr>
              <a:t>current</a:t>
            </a:r>
            <a:r>
              <a:rPr lang="ko-KR" altLang="en-US" sz="1500" b="1" dirty="0">
                <a:solidFill>
                  <a:schemeClr val="tx1"/>
                </a:solidFill>
              </a:rPr>
              <a:t>가 매우 작은 수준으로 흐르게 된다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5" y="44624"/>
            <a:ext cx="8974715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Transfer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G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89" name="그룹 88"/>
          <p:cNvGrpSpPr/>
          <p:nvPr/>
        </p:nvGrpSpPr>
        <p:grpSpPr>
          <a:xfrm>
            <a:off x="4583770" y="2370465"/>
            <a:ext cx="1331255" cy="1283029"/>
            <a:chOff x="7022660" y="1601219"/>
            <a:chExt cx="1775007" cy="1710705"/>
          </a:xfrm>
        </p:grpSpPr>
        <p:grpSp>
          <p:nvGrpSpPr>
            <p:cNvPr id="90" name="그룹 89"/>
            <p:cNvGrpSpPr/>
            <p:nvPr/>
          </p:nvGrpSpPr>
          <p:grpSpPr>
            <a:xfrm>
              <a:off x="7654974" y="2031951"/>
              <a:ext cx="740298" cy="1172441"/>
              <a:chOff x="4500184" y="4225636"/>
              <a:chExt cx="740298" cy="1172441"/>
            </a:xfrm>
          </p:grpSpPr>
          <p:cxnSp>
            <p:nvCxnSpPr>
              <p:cNvPr id="97" name="직선 연결선 96"/>
              <p:cNvCxnSpPr/>
              <p:nvPr/>
            </p:nvCxnSpPr>
            <p:spPr>
              <a:xfrm>
                <a:off x="4807287" y="4566804"/>
                <a:ext cx="0" cy="4883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/>
              <p:nvPr/>
            </p:nvCxnSpPr>
            <p:spPr>
              <a:xfrm>
                <a:off x="4919524" y="4410941"/>
                <a:ext cx="0" cy="800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/>
              <p:cNvCxnSpPr/>
              <p:nvPr/>
            </p:nvCxnSpPr>
            <p:spPr>
              <a:xfrm flipH="1">
                <a:off x="4500184" y="4785013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 flipH="1">
                <a:off x="4933379" y="4584122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/>
              <p:cNvCxnSpPr/>
              <p:nvPr/>
            </p:nvCxnSpPr>
            <p:spPr>
              <a:xfrm flipH="1">
                <a:off x="4933379" y="5027468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/>
              <p:cNvCxnSpPr/>
              <p:nvPr/>
            </p:nvCxnSpPr>
            <p:spPr>
              <a:xfrm>
                <a:off x="5240482" y="5027468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/>
              <p:cNvCxnSpPr/>
              <p:nvPr/>
            </p:nvCxnSpPr>
            <p:spPr>
              <a:xfrm>
                <a:off x="5240482" y="4225636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직사각형 90"/>
            <p:cNvSpPr/>
            <p:nvPr/>
          </p:nvSpPr>
          <p:spPr>
            <a:xfrm>
              <a:off x="7022660" y="2367968"/>
              <a:ext cx="689921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rgbClr val="FF0000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rgbClr val="FF0000"/>
                  </a:solidFill>
                </a:rPr>
                <a:t>GS</a:t>
              </a:r>
              <a:endParaRPr lang="ko-KR" altLang="en-US" sz="135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8112662" y="1601219"/>
              <a:ext cx="685005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chemeClr val="tx1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chemeClr val="tx1"/>
                  </a:solidFill>
                </a:rPr>
                <a:t>DS</a:t>
              </a:r>
              <a:endParaRPr lang="ko-KR" altLang="en-US" sz="1350" b="1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 rot="16200000">
              <a:off x="8348354" y="3133101"/>
              <a:ext cx="93837" cy="263810"/>
              <a:chOff x="599209" y="1559865"/>
              <a:chExt cx="148937" cy="431223"/>
            </a:xfrm>
          </p:grpSpPr>
          <p:cxnSp>
            <p:nvCxnSpPr>
              <p:cNvPr id="94" name="직선 연결선 93"/>
              <p:cNvCxnSpPr/>
              <p:nvPr/>
            </p:nvCxnSpPr>
            <p:spPr>
              <a:xfrm>
                <a:off x="748146" y="1559865"/>
                <a:ext cx="0" cy="431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>
                <a:off x="673028" y="1638483"/>
                <a:ext cx="0" cy="273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/>
              <p:nvPr/>
            </p:nvCxnSpPr>
            <p:spPr>
              <a:xfrm>
                <a:off x="599209" y="1689112"/>
                <a:ext cx="0" cy="163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3</a:t>
            </a:fld>
            <a:endParaRPr lang="ko-KR" altLang="en-US"/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458939" y="276473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직선 화살표 연결선 104"/>
          <p:cNvCxnSpPr/>
          <p:nvPr/>
        </p:nvCxnSpPr>
        <p:spPr bwMode="auto">
          <a:xfrm>
            <a:off x="458939" y="276473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직사각형 105"/>
          <p:cNvSpPr/>
          <p:nvPr/>
        </p:nvSpPr>
        <p:spPr bwMode="auto">
          <a:xfrm>
            <a:off x="182730" y="3929101"/>
            <a:ext cx="2842826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직선 연결선 106"/>
          <p:cNvCxnSpPr/>
          <p:nvPr/>
        </p:nvCxnSpPr>
        <p:spPr bwMode="auto">
          <a:xfrm>
            <a:off x="817612" y="4997742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직선 연결선 107"/>
          <p:cNvCxnSpPr/>
          <p:nvPr/>
        </p:nvCxnSpPr>
        <p:spPr bwMode="auto">
          <a:xfrm>
            <a:off x="3624506" y="5428431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직선 연결선 108"/>
          <p:cNvCxnSpPr/>
          <p:nvPr/>
        </p:nvCxnSpPr>
        <p:spPr bwMode="auto">
          <a:xfrm>
            <a:off x="2191919" y="4471075"/>
            <a:ext cx="95180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직선 연결선 111"/>
          <p:cNvCxnSpPr/>
          <p:nvPr/>
        </p:nvCxnSpPr>
        <p:spPr bwMode="auto">
          <a:xfrm>
            <a:off x="817612" y="5872723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직선 연결선 112"/>
          <p:cNvCxnSpPr/>
          <p:nvPr/>
        </p:nvCxnSpPr>
        <p:spPr bwMode="auto">
          <a:xfrm>
            <a:off x="3624506" y="6303412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직선 연결선 113"/>
          <p:cNvCxnSpPr/>
          <p:nvPr/>
        </p:nvCxnSpPr>
        <p:spPr bwMode="auto">
          <a:xfrm flipV="1">
            <a:off x="2191919" y="5338113"/>
            <a:ext cx="951804" cy="794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직사각형 119"/>
          <p:cNvSpPr/>
          <p:nvPr/>
        </p:nvSpPr>
        <p:spPr bwMode="auto">
          <a:xfrm>
            <a:off x="358207" y="4787662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C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21" name="직사각형 120"/>
          <p:cNvSpPr/>
          <p:nvPr/>
        </p:nvSpPr>
        <p:spPr bwMode="auto">
          <a:xfrm>
            <a:off x="338896" y="5638261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V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grpSp>
        <p:nvGrpSpPr>
          <p:cNvPr id="122" name="그룹 121"/>
          <p:cNvGrpSpPr/>
          <p:nvPr/>
        </p:nvGrpSpPr>
        <p:grpSpPr>
          <a:xfrm flipH="1">
            <a:off x="1576046" y="4471075"/>
            <a:ext cx="852410" cy="525255"/>
            <a:chOff x="2717914" y="4913770"/>
            <a:chExt cx="1238522" cy="563195"/>
          </a:xfrm>
          <a:noFill/>
        </p:grpSpPr>
        <p:sp>
          <p:nvSpPr>
            <p:cNvPr id="123" name="원호 122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4" name="원호 123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5" name="그룹 124"/>
          <p:cNvGrpSpPr/>
          <p:nvPr/>
        </p:nvGrpSpPr>
        <p:grpSpPr>
          <a:xfrm flipH="1">
            <a:off x="1597791" y="5346055"/>
            <a:ext cx="824313" cy="525255"/>
            <a:chOff x="2717914" y="4913770"/>
            <a:chExt cx="1238522" cy="563195"/>
          </a:xfrm>
          <a:noFill/>
        </p:grpSpPr>
        <p:sp>
          <p:nvSpPr>
            <p:cNvPr id="126" name="원호 125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원호 126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2854662" y="4471075"/>
            <a:ext cx="1057291" cy="957357"/>
            <a:chOff x="2717914" y="4913770"/>
            <a:chExt cx="1238522" cy="563195"/>
          </a:xfrm>
          <a:noFill/>
        </p:grpSpPr>
        <p:sp>
          <p:nvSpPr>
            <p:cNvPr id="129" name="원호 128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원호 129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1" name="그룹 130"/>
          <p:cNvGrpSpPr/>
          <p:nvPr/>
        </p:nvGrpSpPr>
        <p:grpSpPr>
          <a:xfrm>
            <a:off x="2901950" y="5338113"/>
            <a:ext cx="971016" cy="965299"/>
            <a:chOff x="2717914" y="4913770"/>
            <a:chExt cx="1238522" cy="563195"/>
          </a:xfrm>
          <a:noFill/>
        </p:grpSpPr>
        <p:sp>
          <p:nvSpPr>
            <p:cNvPr id="132" name="원호 131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원호 132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34" name="직선 연결선 133"/>
          <p:cNvCxnSpPr/>
          <p:nvPr/>
        </p:nvCxnSpPr>
        <p:spPr>
          <a:xfrm flipV="1">
            <a:off x="7654598" y="1163066"/>
            <a:ext cx="403906" cy="169893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자유형 134"/>
          <p:cNvSpPr/>
          <p:nvPr/>
        </p:nvSpPr>
        <p:spPr>
          <a:xfrm>
            <a:off x="7182259" y="2862002"/>
            <a:ext cx="471488" cy="771525"/>
          </a:xfrm>
          <a:custGeom>
            <a:avLst/>
            <a:gdLst>
              <a:gd name="connsiteX0" fmla="*/ 0 w 628650"/>
              <a:gd name="connsiteY0" fmla="*/ 1028700 h 1028700"/>
              <a:gd name="connsiteX1" fmla="*/ 375557 w 628650"/>
              <a:gd name="connsiteY1" fmla="*/ 620486 h 1028700"/>
              <a:gd name="connsiteX2" fmla="*/ 628650 w 628650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1028700">
                <a:moveTo>
                  <a:pt x="0" y="1028700"/>
                </a:moveTo>
                <a:cubicBezTo>
                  <a:pt x="135391" y="910318"/>
                  <a:pt x="270782" y="791936"/>
                  <a:pt x="375557" y="620486"/>
                </a:cubicBezTo>
                <a:cubicBezTo>
                  <a:pt x="480332" y="449036"/>
                  <a:pt x="554491" y="224518"/>
                  <a:pt x="628650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/>
          </a:p>
        </p:txBody>
      </p:sp>
      <p:sp>
        <p:nvSpPr>
          <p:cNvPr id="136" name="직사각형 135"/>
          <p:cNvSpPr/>
          <p:nvPr/>
        </p:nvSpPr>
        <p:spPr>
          <a:xfrm>
            <a:off x="7181616" y="376739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err="1">
                <a:solidFill>
                  <a:schemeClr val="tx1"/>
                </a:solidFill>
              </a:rPr>
              <a:t>V</a:t>
            </a:r>
            <a:r>
              <a:rPr lang="en-US" altLang="ko-KR" sz="1500" b="1" baseline="-25000" dirty="0" err="1">
                <a:solidFill>
                  <a:schemeClr val="tx1"/>
                </a:solidFill>
              </a:rPr>
              <a:t>Th</a:t>
            </a:r>
            <a:endParaRPr lang="ko-KR" altLang="en-US" sz="1500" b="1" baseline="-25000" dirty="0">
              <a:solidFill>
                <a:schemeClr val="tx1"/>
              </a:solidFill>
            </a:endParaRPr>
          </a:p>
        </p:txBody>
      </p:sp>
      <p:cxnSp>
        <p:nvCxnSpPr>
          <p:cNvPr id="137" name="직선 연결선 136"/>
          <p:cNvCxnSpPr/>
          <p:nvPr/>
        </p:nvCxnSpPr>
        <p:spPr>
          <a:xfrm flipH="1">
            <a:off x="7468148" y="1805587"/>
            <a:ext cx="449748" cy="183736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5150211" y="4156850"/>
                <a:ext cx="3599126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𝑫𝑺𝒕</m:t>
                          </m:r>
                        </m:sub>
                        <m:sup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d>
                        <m:d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ko-KR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500" b="1" i="1" baseline="3000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500" b="1" baseline="300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211" y="4156850"/>
                <a:ext cx="3599126" cy="432170"/>
              </a:xfrm>
              <a:prstGeom prst="rect">
                <a:avLst/>
              </a:prstGeom>
              <a:blipFill rotWithShape="0">
                <a:blip r:embed="rId3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/>
          <p:cNvGrpSpPr/>
          <p:nvPr/>
        </p:nvGrpSpPr>
        <p:grpSpPr>
          <a:xfrm>
            <a:off x="1510183" y="4617689"/>
            <a:ext cx="122147" cy="122147"/>
            <a:chOff x="1510183" y="4617689"/>
            <a:chExt cx="175215" cy="175215"/>
          </a:xfrm>
        </p:grpSpPr>
        <p:sp>
          <p:nvSpPr>
            <p:cNvPr id="3" name="타원 2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0" name="그룹 109"/>
          <p:cNvGrpSpPr/>
          <p:nvPr/>
        </p:nvGrpSpPr>
        <p:grpSpPr>
          <a:xfrm>
            <a:off x="1662583" y="4770089"/>
            <a:ext cx="122147" cy="122147"/>
            <a:chOff x="1510183" y="4617689"/>
            <a:chExt cx="175215" cy="175215"/>
          </a:xfrm>
        </p:grpSpPr>
        <p:sp>
          <p:nvSpPr>
            <p:cNvPr id="111" name="타원 110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5" name="직선 연결선 11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그룹 115"/>
          <p:cNvGrpSpPr/>
          <p:nvPr/>
        </p:nvGrpSpPr>
        <p:grpSpPr>
          <a:xfrm>
            <a:off x="1768020" y="4426727"/>
            <a:ext cx="122147" cy="122147"/>
            <a:chOff x="1510183" y="4617689"/>
            <a:chExt cx="175215" cy="175215"/>
          </a:xfrm>
        </p:grpSpPr>
        <p:sp>
          <p:nvSpPr>
            <p:cNvPr id="138" name="타원 137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5" name="직선 연결선 14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6" name="그룹 145"/>
          <p:cNvGrpSpPr/>
          <p:nvPr/>
        </p:nvGrpSpPr>
        <p:grpSpPr>
          <a:xfrm>
            <a:off x="1549775" y="4276403"/>
            <a:ext cx="122147" cy="122147"/>
            <a:chOff x="1510183" y="4617689"/>
            <a:chExt cx="175215" cy="175215"/>
          </a:xfrm>
        </p:grpSpPr>
        <p:sp>
          <p:nvSpPr>
            <p:cNvPr id="148" name="타원 147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9" name="직선 연결선 148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0" name="그룹 149"/>
          <p:cNvGrpSpPr/>
          <p:nvPr/>
        </p:nvGrpSpPr>
        <p:grpSpPr>
          <a:xfrm>
            <a:off x="1216994" y="4720424"/>
            <a:ext cx="122147" cy="122147"/>
            <a:chOff x="1510183" y="4617689"/>
            <a:chExt cx="175215" cy="175215"/>
          </a:xfrm>
        </p:grpSpPr>
        <p:sp>
          <p:nvSpPr>
            <p:cNvPr id="151" name="타원 150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2" name="직선 연결선 151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" name="그룹 152"/>
          <p:cNvGrpSpPr/>
          <p:nvPr/>
        </p:nvGrpSpPr>
        <p:grpSpPr>
          <a:xfrm>
            <a:off x="1378974" y="4814167"/>
            <a:ext cx="122147" cy="122147"/>
            <a:chOff x="1510183" y="4617689"/>
            <a:chExt cx="175215" cy="175215"/>
          </a:xfrm>
        </p:grpSpPr>
        <p:sp>
          <p:nvSpPr>
            <p:cNvPr id="154" name="타원 153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5" name="직선 연결선 15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직선 화살표 연결선 12"/>
          <p:cNvCxnSpPr/>
          <p:nvPr/>
        </p:nvCxnSpPr>
        <p:spPr bwMode="auto">
          <a:xfrm>
            <a:off x="1711884" y="4331262"/>
            <a:ext cx="19357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6" name="그룹 155"/>
          <p:cNvGrpSpPr/>
          <p:nvPr/>
        </p:nvGrpSpPr>
        <p:grpSpPr>
          <a:xfrm>
            <a:off x="1292016" y="4520647"/>
            <a:ext cx="122147" cy="122147"/>
            <a:chOff x="1510183" y="4617689"/>
            <a:chExt cx="175215" cy="175215"/>
          </a:xfrm>
        </p:grpSpPr>
        <p:sp>
          <p:nvSpPr>
            <p:cNvPr id="157" name="타원 156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8" name="직선 연결선 157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0" name="그룹 159"/>
          <p:cNvGrpSpPr/>
          <p:nvPr/>
        </p:nvGrpSpPr>
        <p:grpSpPr>
          <a:xfrm>
            <a:off x="1575039" y="4457916"/>
            <a:ext cx="122147" cy="122147"/>
            <a:chOff x="1510183" y="4617689"/>
            <a:chExt cx="175215" cy="175215"/>
          </a:xfrm>
        </p:grpSpPr>
        <p:sp>
          <p:nvSpPr>
            <p:cNvPr id="161" name="타원 160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2" name="직선 연결선 161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9" name="직선 연결선 158"/>
          <p:cNvCxnSpPr/>
          <p:nvPr/>
        </p:nvCxnSpPr>
        <p:spPr bwMode="auto">
          <a:xfrm>
            <a:off x="7481038" y="3518299"/>
            <a:ext cx="0" cy="2566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직선 연결선 117"/>
          <p:cNvCxnSpPr/>
          <p:nvPr/>
        </p:nvCxnSpPr>
        <p:spPr>
          <a:xfrm>
            <a:off x="5915025" y="3627404"/>
            <a:ext cx="29391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>
            <a:off x="6208940" y="3627404"/>
            <a:ext cx="991688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타원 141"/>
          <p:cNvSpPr/>
          <p:nvPr/>
        </p:nvSpPr>
        <p:spPr bwMode="auto">
          <a:xfrm>
            <a:off x="6701533" y="3568162"/>
            <a:ext cx="92493" cy="9249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직사각형 138"/>
          <p:cNvSpPr/>
          <p:nvPr/>
        </p:nvSpPr>
        <p:spPr bwMode="auto">
          <a:xfrm>
            <a:off x="1789334" y="113299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Th</a:t>
            </a:r>
            <a:r>
              <a:rPr lang="en-US" altLang="ko-KR" b="1" dirty="0">
                <a:latin typeface="Times New Roman" pitchFamily="18" charset="0"/>
              </a:rPr>
              <a:t> &gt; 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&gt; 0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0" name="직사각형 139"/>
          <p:cNvSpPr/>
          <p:nvPr/>
        </p:nvSpPr>
        <p:spPr bwMode="auto">
          <a:xfrm>
            <a:off x="3612671" y="1523631"/>
            <a:ext cx="117966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&gt; 0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7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직사각형 68"/>
          <p:cNvSpPr/>
          <p:nvPr/>
        </p:nvSpPr>
        <p:spPr>
          <a:xfrm>
            <a:off x="817615" y="271093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817612" y="271003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1739180" y="236177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739180" y="210313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698036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817613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325052" y="158226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884841" y="194142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765264" y="194142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278395" y="225860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158819" y="226484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2718607" y="190568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494435" y="210313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424057" y="200420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직선 연결선 21"/>
          <p:cNvCxnSpPr/>
          <p:nvPr/>
        </p:nvCxnSpPr>
        <p:spPr>
          <a:xfrm>
            <a:off x="6208940" y="1407869"/>
            <a:ext cx="0" cy="247169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915025" y="3653494"/>
            <a:ext cx="30064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5712158" y="2832492"/>
            <a:ext cx="0" cy="483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5659633" y="2725205"/>
            <a:ext cx="481954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>
                <a:solidFill>
                  <a:schemeClr val="tx1"/>
                </a:solidFill>
              </a:rPr>
              <a:t>I</a:t>
            </a:r>
            <a:r>
              <a:rPr lang="en-US" altLang="ko-KR" sz="1350" b="1" baseline="-25000" dirty="0">
                <a:solidFill>
                  <a:schemeClr val="tx1"/>
                </a:solidFill>
              </a:rPr>
              <a:t>DS</a:t>
            </a:r>
            <a:endParaRPr lang="ko-KR" altLang="en-US" sz="1350" b="1" baseline="-250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659633" y="111935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I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847064" y="304464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5" y="44624"/>
            <a:ext cx="8974715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Transfer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G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89" name="그룹 88"/>
          <p:cNvGrpSpPr/>
          <p:nvPr/>
        </p:nvGrpSpPr>
        <p:grpSpPr>
          <a:xfrm>
            <a:off x="4583770" y="2370465"/>
            <a:ext cx="1331255" cy="1283029"/>
            <a:chOff x="7022660" y="1601219"/>
            <a:chExt cx="1775007" cy="1710705"/>
          </a:xfrm>
        </p:grpSpPr>
        <p:grpSp>
          <p:nvGrpSpPr>
            <p:cNvPr id="90" name="그룹 89"/>
            <p:cNvGrpSpPr/>
            <p:nvPr/>
          </p:nvGrpSpPr>
          <p:grpSpPr>
            <a:xfrm>
              <a:off x="7654974" y="2031951"/>
              <a:ext cx="740298" cy="1172441"/>
              <a:chOff x="4500184" y="4225636"/>
              <a:chExt cx="740298" cy="1172441"/>
            </a:xfrm>
          </p:grpSpPr>
          <p:cxnSp>
            <p:nvCxnSpPr>
              <p:cNvPr id="97" name="직선 연결선 96"/>
              <p:cNvCxnSpPr/>
              <p:nvPr/>
            </p:nvCxnSpPr>
            <p:spPr>
              <a:xfrm>
                <a:off x="4807287" y="4566804"/>
                <a:ext cx="0" cy="4883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/>
              <p:nvPr/>
            </p:nvCxnSpPr>
            <p:spPr>
              <a:xfrm>
                <a:off x="4919524" y="4410941"/>
                <a:ext cx="0" cy="800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/>
              <p:cNvCxnSpPr/>
              <p:nvPr/>
            </p:nvCxnSpPr>
            <p:spPr>
              <a:xfrm flipH="1">
                <a:off x="4500184" y="4785013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 flipH="1">
                <a:off x="4933379" y="4584122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/>
              <p:cNvCxnSpPr/>
              <p:nvPr/>
            </p:nvCxnSpPr>
            <p:spPr>
              <a:xfrm flipH="1">
                <a:off x="4933379" y="5027468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/>
              <p:cNvCxnSpPr/>
              <p:nvPr/>
            </p:nvCxnSpPr>
            <p:spPr>
              <a:xfrm>
                <a:off x="5240482" y="5027468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/>
              <p:cNvCxnSpPr/>
              <p:nvPr/>
            </p:nvCxnSpPr>
            <p:spPr>
              <a:xfrm>
                <a:off x="5240482" y="4225636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직사각형 90"/>
            <p:cNvSpPr/>
            <p:nvPr/>
          </p:nvSpPr>
          <p:spPr>
            <a:xfrm>
              <a:off x="7022660" y="2367968"/>
              <a:ext cx="689921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rgbClr val="FF0000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rgbClr val="FF0000"/>
                  </a:solidFill>
                </a:rPr>
                <a:t>GS</a:t>
              </a:r>
              <a:endParaRPr lang="ko-KR" altLang="en-US" sz="135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8112662" y="1601219"/>
              <a:ext cx="685005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chemeClr val="tx1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chemeClr val="tx1"/>
                  </a:solidFill>
                </a:rPr>
                <a:t>DS</a:t>
              </a:r>
              <a:endParaRPr lang="ko-KR" altLang="en-US" sz="1350" b="1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 rot="16200000">
              <a:off x="8348354" y="3133101"/>
              <a:ext cx="93837" cy="263810"/>
              <a:chOff x="599209" y="1559865"/>
              <a:chExt cx="148937" cy="431223"/>
            </a:xfrm>
          </p:grpSpPr>
          <p:cxnSp>
            <p:nvCxnSpPr>
              <p:cNvPr id="94" name="직선 연결선 93"/>
              <p:cNvCxnSpPr/>
              <p:nvPr/>
            </p:nvCxnSpPr>
            <p:spPr>
              <a:xfrm>
                <a:off x="748146" y="1559865"/>
                <a:ext cx="0" cy="431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>
                <a:off x="673028" y="1638483"/>
                <a:ext cx="0" cy="273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/>
              <p:nvPr/>
            </p:nvCxnSpPr>
            <p:spPr>
              <a:xfrm>
                <a:off x="599209" y="1689112"/>
                <a:ext cx="0" cy="163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4</a:t>
            </a:fld>
            <a:endParaRPr lang="ko-KR" altLang="en-US"/>
          </a:p>
        </p:txBody>
      </p:sp>
      <p:cxnSp>
        <p:nvCxnSpPr>
          <p:cNvPr id="105" name="직선 화살표 연결선 104"/>
          <p:cNvCxnSpPr/>
          <p:nvPr/>
        </p:nvCxnSpPr>
        <p:spPr bwMode="auto">
          <a:xfrm>
            <a:off x="458939" y="276473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직사각형 105"/>
          <p:cNvSpPr/>
          <p:nvPr/>
        </p:nvSpPr>
        <p:spPr bwMode="auto">
          <a:xfrm>
            <a:off x="182730" y="3929101"/>
            <a:ext cx="2842826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직선 연결선 106"/>
          <p:cNvCxnSpPr/>
          <p:nvPr/>
        </p:nvCxnSpPr>
        <p:spPr bwMode="auto">
          <a:xfrm>
            <a:off x="817612" y="4997742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직선 연결선 107"/>
          <p:cNvCxnSpPr/>
          <p:nvPr/>
        </p:nvCxnSpPr>
        <p:spPr bwMode="auto">
          <a:xfrm>
            <a:off x="3624506" y="5418906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직선 연결선 108"/>
          <p:cNvCxnSpPr/>
          <p:nvPr/>
        </p:nvCxnSpPr>
        <p:spPr bwMode="auto">
          <a:xfrm>
            <a:off x="2191919" y="4823639"/>
            <a:ext cx="95180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직선 연결선 111"/>
          <p:cNvCxnSpPr/>
          <p:nvPr/>
        </p:nvCxnSpPr>
        <p:spPr bwMode="auto">
          <a:xfrm>
            <a:off x="817612" y="5872723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직선 연결선 112"/>
          <p:cNvCxnSpPr/>
          <p:nvPr/>
        </p:nvCxnSpPr>
        <p:spPr bwMode="auto">
          <a:xfrm>
            <a:off x="3624506" y="6303412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직선 연결선 113"/>
          <p:cNvCxnSpPr/>
          <p:nvPr/>
        </p:nvCxnSpPr>
        <p:spPr bwMode="auto">
          <a:xfrm flipV="1">
            <a:off x="2191919" y="5700202"/>
            <a:ext cx="951804" cy="794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직사각형 119"/>
          <p:cNvSpPr/>
          <p:nvPr/>
        </p:nvSpPr>
        <p:spPr bwMode="auto">
          <a:xfrm>
            <a:off x="358207" y="4787662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C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21" name="직사각형 120"/>
          <p:cNvSpPr/>
          <p:nvPr/>
        </p:nvSpPr>
        <p:spPr bwMode="auto">
          <a:xfrm>
            <a:off x="338896" y="5638261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V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739053" y="2712079"/>
            <a:ext cx="1958857" cy="45719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이등변 삼각형 15"/>
          <p:cNvSpPr/>
          <p:nvPr/>
        </p:nvSpPr>
        <p:spPr bwMode="auto">
          <a:xfrm rot="5400000">
            <a:off x="2650079" y="1833486"/>
            <a:ext cx="136933" cy="1958732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458939" y="276473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직사각형 8"/>
          <p:cNvSpPr/>
          <p:nvPr/>
        </p:nvSpPr>
        <p:spPr>
          <a:xfrm>
            <a:off x="1668353" y="2716505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grpSp>
        <p:nvGrpSpPr>
          <p:cNvPr id="87" name="그룹 86"/>
          <p:cNvGrpSpPr/>
          <p:nvPr/>
        </p:nvGrpSpPr>
        <p:grpSpPr>
          <a:xfrm>
            <a:off x="2876550" y="5698620"/>
            <a:ext cx="1071883" cy="604791"/>
            <a:chOff x="2717914" y="4913770"/>
            <a:chExt cx="1238522" cy="563195"/>
          </a:xfrm>
          <a:noFill/>
        </p:grpSpPr>
        <p:sp>
          <p:nvSpPr>
            <p:cNvPr id="122" name="원호 121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" name="원호 122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2841654" y="4822058"/>
            <a:ext cx="1071883" cy="596849"/>
            <a:chOff x="2717914" y="4913770"/>
            <a:chExt cx="1238522" cy="563195"/>
          </a:xfrm>
          <a:noFill/>
        </p:grpSpPr>
        <p:sp>
          <p:nvSpPr>
            <p:cNvPr id="125" name="원호 124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원호 125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7" name="그룹 126"/>
          <p:cNvGrpSpPr/>
          <p:nvPr/>
        </p:nvGrpSpPr>
        <p:grpSpPr>
          <a:xfrm flipH="1">
            <a:off x="1576046" y="4823639"/>
            <a:ext cx="852410" cy="172691"/>
            <a:chOff x="2717914" y="4913770"/>
            <a:chExt cx="1238522" cy="563195"/>
          </a:xfrm>
          <a:noFill/>
        </p:grpSpPr>
        <p:sp>
          <p:nvSpPr>
            <p:cNvPr id="128" name="원호 127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9" name="원호 128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 flipH="1">
            <a:off x="1597792" y="5708144"/>
            <a:ext cx="824313" cy="172691"/>
            <a:chOff x="2717914" y="4913770"/>
            <a:chExt cx="1238522" cy="563195"/>
          </a:xfrm>
          <a:noFill/>
        </p:grpSpPr>
        <p:sp>
          <p:nvSpPr>
            <p:cNvPr id="131" name="원호 130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2" name="원호 131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9" name="직사각형 138"/>
          <p:cNvSpPr/>
          <p:nvPr/>
        </p:nvSpPr>
        <p:spPr>
          <a:xfrm>
            <a:off x="4836184" y="4619115"/>
            <a:ext cx="4176832" cy="1778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rgbClr val="FF0000"/>
                </a:solidFill>
              </a:rPr>
              <a:t>Gate bias</a:t>
            </a:r>
            <a:r>
              <a:rPr lang="ko-KR" altLang="en-US" sz="1500" b="1" dirty="0">
                <a:solidFill>
                  <a:srgbClr val="FF0000"/>
                </a:solidFill>
              </a:rPr>
              <a:t>가 증가하여 문턱전압 </a:t>
            </a:r>
            <a:r>
              <a:rPr lang="en-US" altLang="ko-KR" sz="1500" b="1" dirty="0">
                <a:solidFill>
                  <a:srgbClr val="FF0000"/>
                </a:solidFill>
              </a:rPr>
              <a:t>(</a:t>
            </a:r>
            <a:r>
              <a:rPr lang="en-US" altLang="ko-KR" sz="1500" b="1" dirty="0" err="1">
                <a:solidFill>
                  <a:srgbClr val="FF0000"/>
                </a:solidFill>
              </a:rPr>
              <a:t>V</a:t>
            </a:r>
            <a:r>
              <a:rPr lang="en-US" altLang="ko-KR" sz="1500" b="1" baseline="-25000" dirty="0" err="1">
                <a:solidFill>
                  <a:srgbClr val="FF0000"/>
                </a:solidFill>
              </a:rPr>
              <a:t>Th</a:t>
            </a:r>
            <a:r>
              <a:rPr lang="en-US" altLang="ko-KR" sz="1500" b="1" dirty="0">
                <a:solidFill>
                  <a:srgbClr val="FF0000"/>
                </a:solidFill>
              </a:rPr>
              <a:t>) </a:t>
            </a:r>
            <a:r>
              <a:rPr lang="ko-KR" altLang="en-US" sz="1500" b="1" dirty="0">
                <a:solidFill>
                  <a:srgbClr val="FF0000"/>
                </a:solidFill>
              </a:rPr>
              <a:t>이상이 되</a:t>
            </a:r>
            <a:r>
              <a:rPr lang="ko-KR" altLang="en-US" sz="1500" b="1" dirty="0">
                <a:solidFill>
                  <a:schemeClr val="tx1"/>
                </a:solidFill>
              </a:rPr>
              <a:t>면 </a:t>
            </a:r>
            <a:r>
              <a:rPr lang="en-US" altLang="ko-KR" sz="1500" b="1" dirty="0">
                <a:solidFill>
                  <a:schemeClr val="tx1"/>
                </a:solidFill>
              </a:rPr>
              <a:t>inversion region</a:t>
            </a:r>
            <a:r>
              <a:rPr lang="ko-KR" altLang="en-US" sz="1500" b="1" dirty="0">
                <a:solidFill>
                  <a:schemeClr val="tx1"/>
                </a:solidFill>
              </a:rPr>
              <a:t>이 형성되며 </a:t>
            </a:r>
            <a:r>
              <a:rPr lang="en-US" altLang="ko-KR" sz="1500" b="1" dirty="0">
                <a:solidFill>
                  <a:schemeClr val="tx1"/>
                </a:solidFill>
              </a:rPr>
              <a:t>potential</a:t>
            </a:r>
            <a:r>
              <a:rPr lang="ko-KR" altLang="en-US" sz="1500" b="1" dirty="0">
                <a:solidFill>
                  <a:schemeClr val="tx1"/>
                </a:solidFill>
              </a:rPr>
              <a:t> </a:t>
            </a:r>
            <a:r>
              <a:rPr lang="en-US" altLang="ko-KR" sz="1500" b="1" dirty="0">
                <a:solidFill>
                  <a:schemeClr val="tx1"/>
                </a:solidFill>
              </a:rPr>
              <a:t>barrier</a:t>
            </a:r>
            <a:r>
              <a:rPr lang="ko-KR" altLang="en-US" sz="1500" b="1" dirty="0">
                <a:solidFill>
                  <a:schemeClr val="tx1"/>
                </a:solidFill>
              </a:rPr>
              <a:t>가 충분히 감소하게 된다</a:t>
            </a:r>
            <a:r>
              <a:rPr lang="en-US" altLang="ko-KR" sz="1500" b="1" dirty="0">
                <a:solidFill>
                  <a:schemeClr val="tx1"/>
                </a:solidFill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</a:rPr>
              <a:t>이에 따라서 </a:t>
            </a:r>
            <a:r>
              <a:rPr lang="en-US" altLang="ko-KR" sz="1500" b="1" dirty="0">
                <a:solidFill>
                  <a:schemeClr val="tx1"/>
                </a:solidFill>
              </a:rPr>
              <a:t>current</a:t>
            </a:r>
            <a:r>
              <a:rPr lang="ko-KR" altLang="en-US" sz="1500" b="1" dirty="0">
                <a:solidFill>
                  <a:schemeClr val="tx1"/>
                </a:solidFill>
              </a:rPr>
              <a:t>가 증가하게 되고 </a:t>
            </a:r>
            <a:r>
              <a:rPr lang="en-US" altLang="ko-KR" sz="1500" b="1" dirty="0">
                <a:solidFill>
                  <a:srgbClr val="FF0000"/>
                </a:solidFill>
              </a:rPr>
              <a:t>Transistor</a:t>
            </a:r>
            <a:r>
              <a:rPr lang="ko-KR" altLang="en-US" sz="1500" b="1" dirty="0">
                <a:solidFill>
                  <a:srgbClr val="FF0000"/>
                </a:solidFill>
              </a:rPr>
              <a:t>가 </a:t>
            </a:r>
            <a:r>
              <a:rPr lang="en-US" altLang="ko-KR" sz="1500" b="1" dirty="0">
                <a:solidFill>
                  <a:srgbClr val="FF0000"/>
                </a:solidFill>
              </a:rPr>
              <a:t>on </a:t>
            </a:r>
            <a:r>
              <a:rPr lang="ko-KR" altLang="en-US" sz="1500" b="1" dirty="0">
                <a:solidFill>
                  <a:srgbClr val="FF0000"/>
                </a:solidFill>
              </a:rPr>
              <a:t>이 된다</a:t>
            </a:r>
            <a:r>
              <a:rPr lang="en-US" altLang="ko-KR" sz="1500" b="1" dirty="0">
                <a:solidFill>
                  <a:srgbClr val="FF0000"/>
                </a:solidFill>
              </a:rPr>
              <a:t>.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cxnSp>
        <p:nvCxnSpPr>
          <p:cNvPr id="145" name="직선 연결선 144"/>
          <p:cNvCxnSpPr/>
          <p:nvPr/>
        </p:nvCxnSpPr>
        <p:spPr>
          <a:xfrm flipV="1">
            <a:off x="7654598" y="1163066"/>
            <a:ext cx="403906" cy="1698937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자유형 145"/>
          <p:cNvSpPr/>
          <p:nvPr/>
        </p:nvSpPr>
        <p:spPr>
          <a:xfrm>
            <a:off x="7182259" y="2862002"/>
            <a:ext cx="471488" cy="771525"/>
          </a:xfrm>
          <a:custGeom>
            <a:avLst/>
            <a:gdLst>
              <a:gd name="connsiteX0" fmla="*/ 0 w 628650"/>
              <a:gd name="connsiteY0" fmla="*/ 1028700 h 1028700"/>
              <a:gd name="connsiteX1" fmla="*/ 375557 w 628650"/>
              <a:gd name="connsiteY1" fmla="*/ 620486 h 1028700"/>
              <a:gd name="connsiteX2" fmla="*/ 628650 w 628650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1028700">
                <a:moveTo>
                  <a:pt x="0" y="1028700"/>
                </a:moveTo>
                <a:cubicBezTo>
                  <a:pt x="135391" y="910318"/>
                  <a:pt x="270782" y="791936"/>
                  <a:pt x="375557" y="620486"/>
                </a:cubicBezTo>
                <a:cubicBezTo>
                  <a:pt x="480332" y="449036"/>
                  <a:pt x="554491" y="224518"/>
                  <a:pt x="628650" y="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/>
          </a:p>
        </p:txBody>
      </p:sp>
      <p:sp>
        <p:nvSpPr>
          <p:cNvPr id="147" name="직사각형 146"/>
          <p:cNvSpPr/>
          <p:nvPr/>
        </p:nvSpPr>
        <p:spPr>
          <a:xfrm>
            <a:off x="7181616" y="376739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err="1">
                <a:solidFill>
                  <a:schemeClr val="tx1"/>
                </a:solidFill>
              </a:rPr>
              <a:t>V</a:t>
            </a:r>
            <a:r>
              <a:rPr lang="en-US" altLang="ko-KR" sz="1500" b="1" baseline="-25000" dirty="0" err="1">
                <a:solidFill>
                  <a:schemeClr val="tx1"/>
                </a:solidFill>
              </a:rPr>
              <a:t>Th</a:t>
            </a:r>
            <a:endParaRPr lang="ko-KR" altLang="en-US" sz="1500" b="1" baseline="-25000" dirty="0">
              <a:solidFill>
                <a:schemeClr val="tx1"/>
              </a:solidFill>
            </a:endParaRPr>
          </a:p>
        </p:txBody>
      </p:sp>
      <p:cxnSp>
        <p:nvCxnSpPr>
          <p:cNvPr id="148" name="직선 연결선 147"/>
          <p:cNvCxnSpPr/>
          <p:nvPr/>
        </p:nvCxnSpPr>
        <p:spPr>
          <a:xfrm flipH="1">
            <a:off x="7468148" y="1805587"/>
            <a:ext cx="449748" cy="183736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타원 154"/>
          <p:cNvSpPr/>
          <p:nvPr/>
        </p:nvSpPr>
        <p:spPr bwMode="auto">
          <a:xfrm>
            <a:off x="7664755" y="2591309"/>
            <a:ext cx="92493" cy="9249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7" name="직선 연결선 156"/>
          <p:cNvCxnSpPr/>
          <p:nvPr/>
        </p:nvCxnSpPr>
        <p:spPr bwMode="auto">
          <a:xfrm>
            <a:off x="7481038" y="3518299"/>
            <a:ext cx="0" cy="2566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5107219" y="4255313"/>
                <a:ext cx="3599126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𝑫𝑺𝒕</m:t>
                          </m:r>
                        </m:sub>
                        <m:sup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d>
                        <m:d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ko-KR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500" b="1" i="1" baseline="3000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500" b="1" baseline="30000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219" y="4255313"/>
                <a:ext cx="3599126" cy="432170"/>
              </a:xfrm>
              <a:prstGeom prst="rect">
                <a:avLst/>
              </a:prstGeom>
              <a:blipFill rotWithShape="0">
                <a:blip r:embed="rId2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그룹 109"/>
          <p:cNvGrpSpPr/>
          <p:nvPr/>
        </p:nvGrpSpPr>
        <p:grpSpPr>
          <a:xfrm>
            <a:off x="1510183" y="4617689"/>
            <a:ext cx="122147" cy="122147"/>
            <a:chOff x="1510183" y="4617689"/>
            <a:chExt cx="175215" cy="175215"/>
          </a:xfrm>
        </p:grpSpPr>
        <p:sp>
          <p:nvSpPr>
            <p:cNvPr id="111" name="타원 110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5" name="직선 연결선 11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그룹 115"/>
          <p:cNvGrpSpPr/>
          <p:nvPr/>
        </p:nvGrpSpPr>
        <p:grpSpPr>
          <a:xfrm>
            <a:off x="1662583" y="4770089"/>
            <a:ext cx="122147" cy="122147"/>
            <a:chOff x="1510183" y="4617689"/>
            <a:chExt cx="175215" cy="175215"/>
          </a:xfrm>
        </p:grpSpPr>
        <p:sp>
          <p:nvSpPr>
            <p:cNvPr id="133" name="타원 132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4" name="직선 연결선 133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5" name="그룹 134"/>
          <p:cNvGrpSpPr/>
          <p:nvPr/>
        </p:nvGrpSpPr>
        <p:grpSpPr>
          <a:xfrm>
            <a:off x="1768020" y="4426727"/>
            <a:ext cx="122147" cy="122147"/>
            <a:chOff x="1510183" y="4617689"/>
            <a:chExt cx="175215" cy="175215"/>
          </a:xfrm>
        </p:grpSpPr>
        <p:sp>
          <p:nvSpPr>
            <p:cNvPr id="136" name="타원 135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37" name="직선 연결선 136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8" name="그룹 137"/>
          <p:cNvGrpSpPr/>
          <p:nvPr/>
        </p:nvGrpSpPr>
        <p:grpSpPr>
          <a:xfrm>
            <a:off x="1549775" y="4276403"/>
            <a:ext cx="122147" cy="122147"/>
            <a:chOff x="1510183" y="4617689"/>
            <a:chExt cx="175215" cy="175215"/>
          </a:xfrm>
        </p:grpSpPr>
        <p:sp>
          <p:nvSpPr>
            <p:cNvPr id="140" name="타원 139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1" name="직선 연결선 140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2" name="그룹 141"/>
          <p:cNvGrpSpPr/>
          <p:nvPr/>
        </p:nvGrpSpPr>
        <p:grpSpPr>
          <a:xfrm>
            <a:off x="1216994" y="4720424"/>
            <a:ext cx="122147" cy="122147"/>
            <a:chOff x="1510183" y="4617689"/>
            <a:chExt cx="175215" cy="175215"/>
          </a:xfrm>
        </p:grpSpPr>
        <p:sp>
          <p:nvSpPr>
            <p:cNvPr id="143" name="타원 142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4" name="직선 연결선 143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" name="그룹 148"/>
          <p:cNvGrpSpPr/>
          <p:nvPr/>
        </p:nvGrpSpPr>
        <p:grpSpPr>
          <a:xfrm>
            <a:off x="1378974" y="4814167"/>
            <a:ext cx="122147" cy="122147"/>
            <a:chOff x="1510183" y="4617689"/>
            <a:chExt cx="175215" cy="175215"/>
          </a:xfrm>
        </p:grpSpPr>
        <p:sp>
          <p:nvSpPr>
            <p:cNvPr id="159" name="타원 158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0" name="직선 연결선 159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1" name="직선 화살표 연결선 160"/>
          <p:cNvCxnSpPr/>
          <p:nvPr/>
        </p:nvCxnSpPr>
        <p:spPr bwMode="auto">
          <a:xfrm>
            <a:off x="1711884" y="4331262"/>
            <a:ext cx="19357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직선 화살표 연결선 161"/>
          <p:cNvCxnSpPr/>
          <p:nvPr/>
        </p:nvCxnSpPr>
        <p:spPr bwMode="auto">
          <a:xfrm>
            <a:off x="1921434" y="4483662"/>
            <a:ext cx="19357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직선 화살표 연결선 162"/>
          <p:cNvCxnSpPr/>
          <p:nvPr/>
        </p:nvCxnSpPr>
        <p:spPr bwMode="auto">
          <a:xfrm>
            <a:off x="1662583" y="4675345"/>
            <a:ext cx="19357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직선 화살표 연결선 163"/>
          <p:cNvCxnSpPr/>
          <p:nvPr/>
        </p:nvCxnSpPr>
        <p:spPr bwMode="auto">
          <a:xfrm>
            <a:off x="1378974" y="4770089"/>
            <a:ext cx="19357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5" name="그룹 164"/>
          <p:cNvGrpSpPr/>
          <p:nvPr/>
        </p:nvGrpSpPr>
        <p:grpSpPr>
          <a:xfrm>
            <a:off x="1292016" y="4520647"/>
            <a:ext cx="122147" cy="122147"/>
            <a:chOff x="1510183" y="4617689"/>
            <a:chExt cx="175215" cy="175215"/>
          </a:xfrm>
        </p:grpSpPr>
        <p:sp>
          <p:nvSpPr>
            <p:cNvPr id="166" name="타원 165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7" name="직선 연결선 166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8" name="직선 화살표 연결선 167"/>
          <p:cNvCxnSpPr/>
          <p:nvPr/>
        </p:nvCxnSpPr>
        <p:spPr bwMode="auto">
          <a:xfrm>
            <a:off x="1445430" y="4577582"/>
            <a:ext cx="19357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9" name="그룹 168"/>
          <p:cNvGrpSpPr/>
          <p:nvPr/>
        </p:nvGrpSpPr>
        <p:grpSpPr>
          <a:xfrm>
            <a:off x="1575039" y="4457916"/>
            <a:ext cx="122147" cy="122147"/>
            <a:chOff x="1510183" y="4617689"/>
            <a:chExt cx="175215" cy="175215"/>
          </a:xfrm>
        </p:grpSpPr>
        <p:sp>
          <p:nvSpPr>
            <p:cNvPr id="170" name="타원 169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1" name="직선 연결선 170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2" name="직선 화살표 연결선 171"/>
          <p:cNvCxnSpPr/>
          <p:nvPr/>
        </p:nvCxnSpPr>
        <p:spPr bwMode="auto">
          <a:xfrm>
            <a:off x="1735286" y="4520647"/>
            <a:ext cx="19357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7" name="직선 연결선 116"/>
          <p:cNvCxnSpPr/>
          <p:nvPr/>
        </p:nvCxnSpPr>
        <p:spPr>
          <a:xfrm>
            <a:off x="5915025" y="3627404"/>
            <a:ext cx="1285603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직사각형 117"/>
          <p:cNvSpPr/>
          <p:nvPr/>
        </p:nvSpPr>
        <p:spPr bwMode="auto">
          <a:xfrm>
            <a:off x="1789334" y="113299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&gt; </a:t>
            </a: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Th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직사각형 118"/>
          <p:cNvSpPr/>
          <p:nvPr/>
        </p:nvSpPr>
        <p:spPr bwMode="auto">
          <a:xfrm>
            <a:off x="3612671" y="1523631"/>
            <a:ext cx="117966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&gt; 0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8404164" y="3717853"/>
            <a:ext cx="678327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V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GS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 bwMode="auto">
          <a:xfrm flipH="1" flipV="1">
            <a:off x="3143722" y="1496592"/>
            <a:ext cx="2049710" cy="3439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6503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직선 연결선 58"/>
          <p:cNvCxnSpPr>
            <a:endCxn id="60" idx="0"/>
          </p:cNvCxnSpPr>
          <p:nvPr/>
        </p:nvCxnSpPr>
        <p:spPr>
          <a:xfrm flipV="1">
            <a:off x="6208940" y="2483070"/>
            <a:ext cx="448050" cy="117042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자유형 59"/>
          <p:cNvSpPr/>
          <p:nvPr/>
        </p:nvSpPr>
        <p:spPr>
          <a:xfrm>
            <a:off x="6656990" y="2234762"/>
            <a:ext cx="141890" cy="248307"/>
          </a:xfrm>
          <a:custGeom>
            <a:avLst/>
            <a:gdLst>
              <a:gd name="connsiteX0" fmla="*/ 0 w 189187"/>
              <a:gd name="connsiteY0" fmla="*/ 331076 h 331076"/>
              <a:gd name="connsiteX1" fmla="*/ 189187 w 189187"/>
              <a:gd name="connsiteY1" fmla="*/ 0 h 3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187" h="331076">
                <a:moveTo>
                  <a:pt x="0" y="331076"/>
                </a:moveTo>
                <a:cubicBezTo>
                  <a:pt x="65033" y="193784"/>
                  <a:pt x="130066" y="56493"/>
                  <a:pt x="189187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1" name="자유형 60"/>
          <p:cNvSpPr/>
          <p:nvPr/>
        </p:nvSpPr>
        <p:spPr bwMode="auto">
          <a:xfrm>
            <a:off x="6786869" y="1959188"/>
            <a:ext cx="1899138" cy="293077"/>
          </a:xfrm>
          <a:custGeom>
            <a:avLst/>
            <a:gdLst>
              <a:gd name="connsiteX0" fmla="*/ 0 w 1899138"/>
              <a:gd name="connsiteY0" fmla="*/ 293077 h 293077"/>
              <a:gd name="connsiteX1" fmla="*/ 234461 w 1899138"/>
              <a:gd name="connsiteY1" fmla="*/ 70338 h 293077"/>
              <a:gd name="connsiteX2" fmla="*/ 633046 w 1899138"/>
              <a:gd name="connsiteY2" fmla="*/ 23446 h 293077"/>
              <a:gd name="connsiteX3" fmla="*/ 1899138 w 1899138"/>
              <a:gd name="connsiteY3" fmla="*/ 0 h 29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138" h="293077">
                <a:moveTo>
                  <a:pt x="0" y="293077"/>
                </a:moveTo>
                <a:cubicBezTo>
                  <a:pt x="64476" y="204176"/>
                  <a:pt x="128953" y="115276"/>
                  <a:pt x="234461" y="70338"/>
                </a:cubicBezTo>
                <a:cubicBezTo>
                  <a:pt x="339969" y="25400"/>
                  <a:pt x="355600" y="35169"/>
                  <a:pt x="633046" y="23446"/>
                </a:cubicBezTo>
                <a:cubicBezTo>
                  <a:pt x="910492" y="11723"/>
                  <a:pt x="1404815" y="5861"/>
                  <a:pt x="1899138" y="0"/>
                </a:cubicBezTo>
              </a:path>
            </a:pathLst>
          </a:cu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817615" y="271093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817612" y="2710035"/>
            <a:ext cx="3801866" cy="808264"/>
            <a:chOff x="1090150" y="4208763"/>
            <a:chExt cx="5069321" cy="1077685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25"/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25"/>
            </a:p>
          </p:txBody>
        </p:sp>
        <p:sp>
          <p:nvSpPr>
            <p:cNvPr id="76" name="모서리가 둥근 직사각형 75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25"/>
            </a:p>
          </p:txBody>
        </p:sp>
        <p:sp>
          <p:nvSpPr>
            <p:cNvPr id="87" name="모서리가 둥근 직사각형 86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25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1739180" y="236177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739180" y="210313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817613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698036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325052" y="158226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884841" y="194142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765264" y="194142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278395" y="225860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158819" y="226484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2718607" y="190568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494435" y="210313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424057" y="200420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4583770" y="2370465"/>
            <a:ext cx="1331255" cy="1283029"/>
            <a:chOff x="7022660" y="1601219"/>
            <a:chExt cx="1775007" cy="1710705"/>
          </a:xfrm>
        </p:grpSpPr>
        <p:grpSp>
          <p:nvGrpSpPr>
            <p:cNvPr id="38" name="그룹 37"/>
            <p:cNvGrpSpPr/>
            <p:nvPr/>
          </p:nvGrpSpPr>
          <p:grpSpPr>
            <a:xfrm>
              <a:off x="7654974" y="2031951"/>
              <a:ext cx="740298" cy="1172441"/>
              <a:chOff x="4500184" y="4225636"/>
              <a:chExt cx="740298" cy="1172441"/>
            </a:xfrm>
          </p:grpSpPr>
          <p:cxnSp>
            <p:nvCxnSpPr>
              <p:cNvPr id="39" name="직선 연결선 38"/>
              <p:cNvCxnSpPr/>
              <p:nvPr/>
            </p:nvCxnSpPr>
            <p:spPr>
              <a:xfrm>
                <a:off x="4807287" y="4566804"/>
                <a:ext cx="0" cy="4883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>
                <a:off x="4919524" y="4410941"/>
                <a:ext cx="0" cy="800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 flipH="1">
                <a:off x="4500184" y="4785013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 flipH="1">
                <a:off x="4933379" y="4584122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 flipH="1">
                <a:off x="4933379" y="5027468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>
                <a:off x="5240482" y="5027468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>
                <a:off x="5240482" y="4225636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직사각형 18"/>
            <p:cNvSpPr/>
            <p:nvPr/>
          </p:nvSpPr>
          <p:spPr>
            <a:xfrm>
              <a:off x="7022660" y="2367968"/>
              <a:ext cx="689921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chemeClr val="tx1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chemeClr val="tx1"/>
                  </a:solidFill>
                </a:rPr>
                <a:t>GS</a:t>
              </a:r>
              <a:endParaRPr lang="ko-KR" altLang="en-US" sz="13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8112662" y="1601219"/>
              <a:ext cx="685005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rgbClr val="FF0000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rgbClr val="FF0000"/>
                  </a:solidFill>
                </a:rPr>
                <a:t>DS</a:t>
              </a:r>
              <a:endParaRPr lang="ko-KR" altLang="en-US" sz="135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 rot="16200000">
              <a:off x="8348354" y="3133101"/>
              <a:ext cx="93837" cy="263810"/>
              <a:chOff x="599209" y="1559865"/>
              <a:chExt cx="148937" cy="431223"/>
            </a:xfrm>
          </p:grpSpPr>
          <p:cxnSp>
            <p:nvCxnSpPr>
              <p:cNvPr id="54" name="직선 연결선 53"/>
              <p:cNvCxnSpPr/>
              <p:nvPr/>
            </p:nvCxnSpPr>
            <p:spPr>
              <a:xfrm>
                <a:off x="748146" y="1559865"/>
                <a:ext cx="0" cy="431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/>
              <p:cNvCxnSpPr/>
              <p:nvPr/>
            </p:nvCxnSpPr>
            <p:spPr>
              <a:xfrm>
                <a:off x="673028" y="1638483"/>
                <a:ext cx="0" cy="273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/>
              <p:cNvCxnSpPr/>
              <p:nvPr/>
            </p:nvCxnSpPr>
            <p:spPr>
              <a:xfrm>
                <a:off x="599209" y="1689112"/>
                <a:ext cx="0" cy="163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" name="직선 연결선 21"/>
          <p:cNvCxnSpPr/>
          <p:nvPr/>
        </p:nvCxnSpPr>
        <p:spPr>
          <a:xfrm>
            <a:off x="6208940" y="1407869"/>
            <a:ext cx="0" cy="247169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915025" y="3653494"/>
            <a:ext cx="30064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5712158" y="2832492"/>
            <a:ext cx="0" cy="483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5659632" y="2725205"/>
            <a:ext cx="499735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>
                <a:solidFill>
                  <a:schemeClr val="tx1"/>
                </a:solidFill>
              </a:rPr>
              <a:t>I</a:t>
            </a:r>
            <a:r>
              <a:rPr lang="en-US" altLang="ko-KR" sz="1350" b="1" baseline="-25000" dirty="0">
                <a:solidFill>
                  <a:schemeClr val="tx1"/>
                </a:solidFill>
              </a:rPr>
              <a:t>DS</a:t>
            </a:r>
            <a:endParaRPr lang="ko-KR" altLang="en-US" sz="1350" b="1" baseline="-250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659633" y="111935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I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39177" y="2710937"/>
            <a:ext cx="1958858" cy="2345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288332" y="3920941"/>
                <a:ext cx="3271665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𝑫𝑺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𝑫𝑺</m:t>
                          </m:r>
                        </m:sub>
                        <m:sup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sz="15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332" y="3920941"/>
                <a:ext cx="3271665" cy="432170"/>
              </a:xfrm>
              <a:prstGeom prst="rect">
                <a:avLst/>
              </a:prstGeom>
              <a:blipFill rotWithShape="0">
                <a:blip r:embed="rId2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직사각형 61"/>
          <p:cNvSpPr/>
          <p:nvPr/>
        </p:nvSpPr>
        <p:spPr>
          <a:xfrm>
            <a:off x="1847064" y="304464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744692" y="4455436"/>
            <a:ext cx="4176832" cy="149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b="1" dirty="0">
                <a:solidFill>
                  <a:srgbClr val="FF0000"/>
                </a:solidFill>
              </a:rPr>
              <a:t>초기 </a:t>
            </a:r>
            <a:r>
              <a:rPr lang="en-US" altLang="ko-KR" sz="1500" b="1" dirty="0">
                <a:solidFill>
                  <a:srgbClr val="FF0000"/>
                </a:solidFill>
              </a:rPr>
              <a:t>gate</a:t>
            </a:r>
            <a:r>
              <a:rPr lang="ko-KR" altLang="en-US" sz="1500" b="1" dirty="0">
                <a:solidFill>
                  <a:srgbClr val="FF0000"/>
                </a:solidFill>
              </a:rPr>
              <a:t>의 전압이 문턱전압 이상이 인가되어 </a:t>
            </a:r>
            <a:r>
              <a:rPr lang="en-US" altLang="ko-KR" sz="1500" b="1" dirty="0">
                <a:solidFill>
                  <a:srgbClr val="FF0000"/>
                </a:solidFill>
              </a:rPr>
              <a:t>channel</a:t>
            </a:r>
            <a:r>
              <a:rPr lang="ko-KR" altLang="en-US" sz="1500" b="1" dirty="0">
                <a:solidFill>
                  <a:srgbClr val="FF0000"/>
                </a:solidFill>
              </a:rPr>
              <a:t>에 </a:t>
            </a:r>
            <a:r>
              <a:rPr lang="en-US" altLang="ko-KR" sz="1500" b="1" dirty="0">
                <a:solidFill>
                  <a:srgbClr val="FF0000"/>
                </a:solidFill>
              </a:rPr>
              <a:t>inversion layer</a:t>
            </a:r>
            <a:r>
              <a:rPr lang="ko-KR" altLang="en-US" sz="1500" b="1" dirty="0">
                <a:solidFill>
                  <a:srgbClr val="FF0000"/>
                </a:solidFill>
              </a:rPr>
              <a:t>가 형성되어 있다고 하자</a:t>
            </a:r>
            <a:r>
              <a:rPr lang="en-US" altLang="ko-KR" sz="15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9036224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Output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D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3" name="타원 2"/>
          <p:cNvSpPr/>
          <p:nvPr/>
        </p:nvSpPr>
        <p:spPr bwMode="auto">
          <a:xfrm>
            <a:off x="6154665" y="3612125"/>
            <a:ext cx="92493" cy="9249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458939" y="276473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직사각형 8"/>
          <p:cNvSpPr/>
          <p:nvPr/>
        </p:nvSpPr>
        <p:spPr>
          <a:xfrm>
            <a:off x="1677709" y="2764732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cxnSp>
        <p:nvCxnSpPr>
          <p:cNvPr id="12" name="직선 화살표 연결선 11"/>
          <p:cNvCxnSpPr/>
          <p:nvPr/>
        </p:nvCxnSpPr>
        <p:spPr bwMode="auto">
          <a:xfrm>
            <a:off x="458939" y="276473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직사각형 13"/>
          <p:cNvSpPr/>
          <p:nvPr/>
        </p:nvSpPr>
        <p:spPr bwMode="auto">
          <a:xfrm>
            <a:off x="182730" y="3929101"/>
            <a:ext cx="2842826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358207" y="4617192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C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96" name="직사각형 95"/>
          <p:cNvSpPr/>
          <p:nvPr/>
        </p:nvSpPr>
        <p:spPr bwMode="auto">
          <a:xfrm>
            <a:off x="338896" y="5467791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V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cxnSp>
        <p:nvCxnSpPr>
          <p:cNvPr id="21" name="직선 연결선 20"/>
          <p:cNvCxnSpPr/>
          <p:nvPr/>
        </p:nvCxnSpPr>
        <p:spPr bwMode="auto">
          <a:xfrm>
            <a:off x="817612" y="4827272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직선 연결선 69"/>
          <p:cNvCxnSpPr/>
          <p:nvPr/>
        </p:nvCxnSpPr>
        <p:spPr bwMode="auto">
          <a:xfrm>
            <a:off x="2191920" y="4716937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직선 연결선 89"/>
          <p:cNvCxnSpPr/>
          <p:nvPr/>
        </p:nvCxnSpPr>
        <p:spPr bwMode="auto">
          <a:xfrm>
            <a:off x="817612" y="5702253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직선 연결선 92"/>
          <p:cNvCxnSpPr/>
          <p:nvPr/>
        </p:nvCxnSpPr>
        <p:spPr bwMode="auto">
          <a:xfrm>
            <a:off x="2191920" y="5591918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2" name="그룹 101"/>
          <p:cNvGrpSpPr/>
          <p:nvPr/>
        </p:nvGrpSpPr>
        <p:grpSpPr>
          <a:xfrm>
            <a:off x="2946400" y="5591919"/>
            <a:ext cx="916194" cy="99168"/>
            <a:chOff x="2717914" y="4913770"/>
            <a:chExt cx="1238522" cy="563195"/>
          </a:xfrm>
          <a:noFill/>
        </p:grpSpPr>
        <p:sp>
          <p:nvSpPr>
            <p:cNvPr id="103" name="원호 102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원호 103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2946400" y="4724832"/>
            <a:ext cx="916194" cy="99168"/>
            <a:chOff x="2717914" y="4913770"/>
            <a:chExt cx="1238522" cy="563195"/>
          </a:xfrm>
          <a:noFill/>
        </p:grpSpPr>
        <p:sp>
          <p:nvSpPr>
            <p:cNvPr id="106" name="원호 105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원호 106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4" name="그룹 113"/>
          <p:cNvGrpSpPr/>
          <p:nvPr/>
        </p:nvGrpSpPr>
        <p:grpSpPr>
          <a:xfrm flipH="1">
            <a:off x="1617630" y="5599402"/>
            <a:ext cx="763619" cy="102851"/>
            <a:chOff x="2717914" y="4913770"/>
            <a:chExt cx="1238522" cy="563195"/>
          </a:xfrm>
          <a:noFill/>
        </p:grpSpPr>
        <p:sp>
          <p:nvSpPr>
            <p:cNvPr id="115" name="원호 114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원호 115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 flipH="1">
            <a:off x="1617630" y="4723193"/>
            <a:ext cx="763619" cy="102851"/>
            <a:chOff x="2717914" y="4913770"/>
            <a:chExt cx="1238522" cy="563195"/>
          </a:xfrm>
          <a:noFill/>
        </p:grpSpPr>
        <p:sp>
          <p:nvSpPr>
            <p:cNvPr id="118" name="원호 117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9" name="원호 118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1510183" y="4446239"/>
            <a:ext cx="122147" cy="122147"/>
            <a:chOff x="1510183" y="4617689"/>
            <a:chExt cx="175215" cy="175215"/>
          </a:xfrm>
        </p:grpSpPr>
        <p:sp>
          <p:nvSpPr>
            <p:cNvPr id="143" name="타원 142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4" name="직선 연결선 143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5" name="그룹 144"/>
          <p:cNvGrpSpPr/>
          <p:nvPr/>
        </p:nvGrpSpPr>
        <p:grpSpPr>
          <a:xfrm>
            <a:off x="1662583" y="4598639"/>
            <a:ext cx="122147" cy="122147"/>
            <a:chOff x="1510183" y="4617689"/>
            <a:chExt cx="175215" cy="175215"/>
          </a:xfrm>
        </p:grpSpPr>
        <p:sp>
          <p:nvSpPr>
            <p:cNvPr id="146" name="타원 145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7" name="직선 연결선 146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8" name="그룹 147"/>
          <p:cNvGrpSpPr/>
          <p:nvPr/>
        </p:nvGrpSpPr>
        <p:grpSpPr>
          <a:xfrm>
            <a:off x="1216994" y="4548974"/>
            <a:ext cx="122147" cy="122147"/>
            <a:chOff x="1510183" y="4617689"/>
            <a:chExt cx="175215" cy="175215"/>
          </a:xfrm>
        </p:grpSpPr>
        <p:sp>
          <p:nvSpPr>
            <p:cNvPr id="149" name="타원 148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" name="그룹 150"/>
          <p:cNvGrpSpPr/>
          <p:nvPr/>
        </p:nvGrpSpPr>
        <p:grpSpPr>
          <a:xfrm>
            <a:off x="1378974" y="4642717"/>
            <a:ext cx="122147" cy="122147"/>
            <a:chOff x="1510183" y="4617689"/>
            <a:chExt cx="175215" cy="175215"/>
          </a:xfrm>
        </p:grpSpPr>
        <p:sp>
          <p:nvSpPr>
            <p:cNvPr id="152" name="타원 151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3" name="직선 연결선 152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6" name="그룹 155"/>
          <p:cNvGrpSpPr/>
          <p:nvPr/>
        </p:nvGrpSpPr>
        <p:grpSpPr>
          <a:xfrm>
            <a:off x="1292016" y="4349197"/>
            <a:ext cx="122147" cy="122147"/>
            <a:chOff x="1510183" y="4617689"/>
            <a:chExt cx="175215" cy="175215"/>
          </a:xfrm>
        </p:grpSpPr>
        <p:sp>
          <p:nvSpPr>
            <p:cNvPr id="157" name="타원 156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8" name="직선 연결선 157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직사각형 4"/>
          <p:cNvSpPr/>
          <p:nvPr/>
        </p:nvSpPr>
        <p:spPr bwMode="auto">
          <a:xfrm>
            <a:off x="6506308" y="2962379"/>
            <a:ext cx="1552197" cy="3866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Linear</a:t>
            </a:r>
            <a:r>
              <a:rPr kumimoji="0" lang="en-US" altLang="ko-KR" sz="18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</a:rPr>
              <a:t> region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cxnSp>
        <p:nvCxnSpPr>
          <p:cNvPr id="108" name="직선 연결선 107"/>
          <p:cNvCxnSpPr/>
          <p:nvPr/>
        </p:nvCxnSpPr>
        <p:spPr bwMode="auto">
          <a:xfrm>
            <a:off x="3624506" y="4824260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직선 연결선 108"/>
          <p:cNvCxnSpPr/>
          <p:nvPr/>
        </p:nvCxnSpPr>
        <p:spPr bwMode="auto">
          <a:xfrm>
            <a:off x="3624506" y="5691086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직사각형 98"/>
          <p:cNvSpPr/>
          <p:nvPr/>
        </p:nvSpPr>
        <p:spPr bwMode="auto">
          <a:xfrm>
            <a:off x="1789334" y="113299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&gt; </a:t>
            </a: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Th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직사각형 99"/>
          <p:cNvSpPr/>
          <p:nvPr/>
        </p:nvSpPr>
        <p:spPr bwMode="auto">
          <a:xfrm>
            <a:off x="3612671" y="1523631"/>
            <a:ext cx="117966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= 0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직사각형 100"/>
          <p:cNvSpPr/>
          <p:nvPr/>
        </p:nvSpPr>
        <p:spPr bwMode="auto">
          <a:xfrm>
            <a:off x="7066402" y="2165930"/>
            <a:ext cx="2016089" cy="3866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Saturation region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0" name="직선 연결선 109"/>
          <p:cNvCxnSpPr/>
          <p:nvPr/>
        </p:nvCxnSpPr>
        <p:spPr>
          <a:xfrm>
            <a:off x="7075907" y="1959188"/>
            <a:ext cx="0" cy="18192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직사각형 110"/>
              <p:cNvSpPr/>
              <p:nvPr/>
            </p:nvSpPr>
            <p:spPr>
              <a:xfrm>
                <a:off x="6839846" y="3721684"/>
                <a:ext cx="575799" cy="31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𝑫𝑺𝒕</m:t>
                      </m:r>
                    </m:oMath>
                  </m:oMathPara>
                </a14:m>
                <a:endParaRPr lang="ko-KR" altLang="en-US" sz="1500" b="1" baseline="-25000" dirty="0"/>
              </a:p>
            </p:txBody>
          </p:sp>
        </mc:Choice>
        <mc:Fallback xmlns="">
          <p:sp>
            <p:nvSpPr>
              <p:cNvPr id="111" name="직사각형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846" y="3721684"/>
                <a:ext cx="575799" cy="3178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직사각형 111"/>
          <p:cNvSpPr/>
          <p:nvPr/>
        </p:nvSpPr>
        <p:spPr>
          <a:xfrm>
            <a:off x="8404164" y="3717853"/>
            <a:ext cx="678327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V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4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직선 연결선 63"/>
          <p:cNvCxnSpPr>
            <a:endCxn id="68" idx="0"/>
          </p:cNvCxnSpPr>
          <p:nvPr/>
        </p:nvCxnSpPr>
        <p:spPr>
          <a:xfrm flipV="1">
            <a:off x="6208940" y="2483070"/>
            <a:ext cx="448050" cy="11704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자유형 67"/>
          <p:cNvSpPr/>
          <p:nvPr/>
        </p:nvSpPr>
        <p:spPr>
          <a:xfrm>
            <a:off x="6656990" y="2234762"/>
            <a:ext cx="141890" cy="248307"/>
          </a:xfrm>
          <a:custGeom>
            <a:avLst/>
            <a:gdLst>
              <a:gd name="connsiteX0" fmla="*/ 0 w 189187"/>
              <a:gd name="connsiteY0" fmla="*/ 331076 h 331076"/>
              <a:gd name="connsiteX1" fmla="*/ 189187 w 189187"/>
              <a:gd name="connsiteY1" fmla="*/ 0 h 3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187" h="331076">
                <a:moveTo>
                  <a:pt x="0" y="331076"/>
                </a:moveTo>
                <a:cubicBezTo>
                  <a:pt x="65033" y="193784"/>
                  <a:pt x="130066" y="56493"/>
                  <a:pt x="189187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3" name="자유형 72"/>
          <p:cNvSpPr/>
          <p:nvPr/>
        </p:nvSpPr>
        <p:spPr bwMode="auto">
          <a:xfrm>
            <a:off x="6786869" y="1959188"/>
            <a:ext cx="1899138" cy="293077"/>
          </a:xfrm>
          <a:custGeom>
            <a:avLst/>
            <a:gdLst>
              <a:gd name="connsiteX0" fmla="*/ 0 w 1899138"/>
              <a:gd name="connsiteY0" fmla="*/ 293077 h 293077"/>
              <a:gd name="connsiteX1" fmla="*/ 234461 w 1899138"/>
              <a:gd name="connsiteY1" fmla="*/ 70338 h 293077"/>
              <a:gd name="connsiteX2" fmla="*/ 633046 w 1899138"/>
              <a:gd name="connsiteY2" fmla="*/ 23446 h 293077"/>
              <a:gd name="connsiteX3" fmla="*/ 1899138 w 1899138"/>
              <a:gd name="connsiteY3" fmla="*/ 0 h 29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138" h="293077">
                <a:moveTo>
                  <a:pt x="0" y="293077"/>
                </a:moveTo>
                <a:cubicBezTo>
                  <a:pt x="64476" y="204176"/>
                  <a:pt x="128953" y="115276"/>
                  <a:pt x="234461" y="70338"/>
                </a:cubicBezTo>
                <a:cubicBezTo>
                  <a:pt x="339969" y="25400"/>
                  <a:pt x="355600" y="35169"/>
                  <a:pt x="633046" y="23446"/>
                </a:cubicBezTo>
                <a:cubicBezTo>
                  <a:pt x="910492" y="11723"/>
                  <a:pt x="1404815" y="5861"/>
                  <a:pt x="1899138" y="0"/>
                </a:cubicBezTo>
              </a:path>
            </a:pathLst>
          </a:cu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817615" y="271093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817612" y="2710035"/>
            <a:ext cx="3801866" cy="808264"/>
            <a:chOff x="1090150" y="4208763"/>
            <a:chExt cx="5069321" cy="1077685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1739180" y="236177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739180" y="210313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698036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817613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325052" y="158226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884841" y="194142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765264" y="194142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278395" y="225860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158819" y="226484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2718607" y="190568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494435" y="210313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424057" y="200420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직선 연결선 21"/>
          <p:cNvCxnSpPr/>
          <p:nvPr/>
        </p:nvCxnSpPr>
        <p:spPr>
          <a:xfrm>
            <a:off x="6208940" y="1407869"/>
            <a:ext cx="0" cy="247169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915025" y="3653494"/>
            <a:ext cx="30064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5712158" y="2832492"/>
            <a:ext cx="0" cy="483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5659632" y="2725205"/>
            <a:ext cx="54918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>
                <a:solidFill>
                  <a:schemeClr val="tx1"/>
                </a:solidFill>
              </a:rPr>
              <a:t>I</a:t>
            </a:r>
            <a:r>
              <a:rPr lang="en-US" altLang="ko-KR" sz="1350" b="1" baseline="-25000" dirty="0">
                <a:solidFill>
                  <a:schemeClr val="tx1"/>
                </a:solidFill>
              </a:rPr>
              <a:t>DS</a:t>
            </a:r>
            <a:endParaRPr lang="ko-KR" altLang="en-US" sz="1350" b="1" baseline="-25000" dirty="0">
              <a:solidFill>
                <a:schemeClr val="tx1"/>
              </a:solidFill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1732529" y="2710937"/>
            <a:ext cx="1965506" cy="228600"/>
          </a:xfrm>
          <a:custGeom>
            <a:avLst/>
            <a:gdLst>
              <a:gd name="connsiteX0" fmla="*/ 0 w 2613660"/>
              <a:gd name="connsiteY0" fmla="*/ 0 h 304800"/>
              <a:gd name="connsiteX1" fmla="*/ 2613660 w 2613660"/>
              <a:gd name="connsiteY1" fmla="*/ 0 h 304800"/>
              <a:gd name="connsiteX2" fmla="*/ 2613660 w 2613660"/>
              <a:gd name="connsiteY2" fmla="*/ 144780 h 304800"/>
              <a:gd name="connsiteX3" fmla="*/ 7620 w 2613660"/>
              <a:gd name="connsiteY3" fmla="*/ 304800 h 304800"/>
              <a:gd name="connsiteX4" fmla="*/ 0 w 261366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3660" h="304800">
                <a:moveTo>
                  <a:pt x="0" y="0"/>
                </a:moveTo>
                <a:lnTo>
                  <a:pt x="2613660" y="0"/>
                </a:lnTo>
                <a:lnTo>
                  <a:pt x="2613660" y="144780"/>
                </a:lnTo>
                <a:lnTo>
                  <a:pt x="762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1847064" y="304464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715931" y="4811949"/>
            <a:ext cx="4205593" cy="1196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chemeClr val="tx1"/>
                </a:solidFill>
              </a:rPr>
              <a:t>Drain</a:t>
            </a:r>
            <a:r>
              <a:rPr lang="ko-KR" altLang="en-US" sz="1500" b="1" dirty="0">
                <a:solidFill>
                  <a:schemeClr val="tx1"/>
                </a:solidFill>
              </a:rPr>
              <a:t>전압을 인가하면 </a:t>
            </a:r>
            <a:r>
              <a:rPr lang="en-US" altLang="ko-KR" sz="1500" b="1" dirty="0">
                <a:solidFill>
                  <a:schemeClr val="tx1"/>
                </a:solidFill>
              </a:rPr>
              <a:t>source</a:t>
            </a:r>
            <a:r>
              <a:rPr lang="ko-KR" altLang="en-US" sz="1500" b="1" dirty="0">
                <a:solidFill>
                  <a:schemeClr val="tx1"/>
                </a:solidFill>
              </a:rPr>
              <a:t>와 </a:t>
            </a:r>
            <a:r>
              <a:rPr lang="en-US" altLang="ko-KR" sz="1500" b="1" dirty="0">
                <a:solidFill>
                  <a:schemeClr val="tx1"/>
                </a:solidFill>
              </a:rPr>
              <a:t>drain </a:t>
            </a:r>
            <a:r>
              <a:rPr lang="ko-KR" altLang="en-US" sz="1500" b="1" dirty="0">
                <a:solidFill>
                  <a:schemeClr val="tx1"/>
                </a:solidFill>
              </a:rPr>
              <a:t>간의 전압 차이에 의해 </a:t>
            </a:r>
            <a:r>
              <a:rPr lang="en-US" altLang="ko-KR" sz="1500" b="1" dirty="0">
                <a:solidFill>
                  <a:schemeClr val="tx1"/>
                </a:solidFill>
              </a:rPr>
              <a:t>carrier</a:t>
            </a:r>
            <a:r>
              <a:rPr lang="ko-KR" altLang="en-US" sz="1500" b="1" dirty="0">
                <a:solidFill>
                  <a:schemeClr val="tx1"/>
                </a:solidFill>
              </a:rPr>
              <a:t>가 </a:t>
            </a:r>
            <a:r>
              <a:rPr lang="en-US" altLang="ko-KR" sz="1500" b="1" dirty="0">
                <a:solidFill>
                  <a:schemeClr val="tx1"/>
                </a:solidFill>
              </a:rPr>
              <a:t>source</a:t>
            </a:r>
            <a:r>
              <a:rPr lang="ko-KR" altLang="en-US" sz="1500" b="1" dirty="0">
                <a:solidFill>
                  <a:schemeClr val="tx1"/>
                </a:solidFill>
              </a:rPr>
              <a:t>에서 </a:t>
            </a:r>
            <a:r>
              <a:rPr lang="en-US" altLang="ko-KR" sz="1500" b="1" dirty="0">
                <a:solidFill>
                  <a:schemeClr val="tx1"/>
                </a:solidFill>
              </a:rPr>
              <a:t>drain </a:t>
            </a:r>
            <a:r>
              <a:rPr lang="ko-KR" altLang="en-US" sz="1500" b="1" dirty="0">
                <a:solidFill>
                  <a:schemeClr val="tx1"/>
                </a:solidFill>
              </a:rPr>
              <a:t>방향으로 이동하여 전류가 흐르게 된다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ko-KR" altLang="en-US" sz="1500" b="1" dirty="0">
                <a:solidFill>
                  <a:schemeClr val="tx1"/>
                </a:solidFill>
              </a:rPr>
              <a:t>이 지점의 </a:t>
            </a:r>
            <a:r>
              <a:rPr lang="en-US" altLang="ko-KR" sz="1500" b="1" dirty="0">
                <a:solidFill>
                  <a:schemeClr val="tx1"/>
                </a:solidFill>
              </a:rPr>
              <a:t>bias </a:t>
            </a:r>
            <a:r>
              <a:rPr lang="ko-KR" altLang="en-US" sz="1500" b="1" dirty="0">
                <a:solidFill>
                  <a:schemeClr val="tx1"/>
                </a:solidFill>
              </a:rPr>
              <a:t>영역을 </a:t>
            </a:r>
            <a:r>
              <a:rPr lang="en-US" altLang="ko-KR" sz="1500" b="1" dirty="0">
                <a:solidFill>
                  <a:srgbClr val="FF0000"/>
                </a:solidFill>
              </a:rPr>
              <a:t>linear region</a:t>
            </a:r>
            <a:r>
              <a:rPr lang="ko-KR" altLang="en-US" sz="1500" b="1" dirty="0">
                <a:solidFill>
                  <a:schemeClr val="tx1"/>
                </a:solidFill>
              </a:rPr>
              <a:t>이라고 한다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  <a:p>
            <a:pPr algn="just"/>
            <a:r>
              <a:rPr lang="en-US" altLang="ko-KR" sz="1500" b="1" dirty="0">
                <a:solidFill>
                  <a:srgbClr val="FF0000"/>
                </a:solidFill>
              </a:rPr>
              <a:t>Drain </a:t>
            </a:r>
            <a:r>
              <a:rPr lang="ko-KR" altLang="en-US" sz="1500" b="1" dirty="0">
                <a:solidFill>
                  <a:srgbClr val="FF0000"/>
                </a:solidFill>
              </a:rPr>
              <a:t>전압이 증가할 수록 </a:t>
            </a:r>
            <a:r>
              <a:rPr lang="en-US" altLang="ko-KR" sz="1500" b="1" dirty="0">
                <a:solidFill>
                  <a:srgbClr val="FF0000"/>
                </a:solidFill>
              </a:rPr>
              <a:t>drain</a:t>
            </a:r>
            <a:r>
              <a:rPr lang="ko-KR" altLang="en-US" sz="1500" b="1" dirty="0">
                <a:solidFill>
                  <a:srgbClr val="FF0000"/>
                </a:solidFill>
              </a:rPr>
              <a:t>쪽의 </a:t>
            </a:r>
            <a:r>
              <a:rPr lang="en-US" altLang="ko-KR" sz="1500" b="1" dirty="0">
                <a:solidFill>
                  <a:srgbClr val="FF0000"/>
                </a:solidFill>
              </a:rPr>
              <a:t>inversion layer</a:t>
            </a:r>
            <a:r>
              <a:rPr lang="ko-KR" altLang="en-US" sz="1500" b="1" dirty="0">
                <a:solidFill>
                  <a:srgbClr val="FF0000"/>
                </a:solidFill>
              </a:rPr>
              <a:t>의 크기가 줄어들게 되고 </a:t>
            </a:r>
            <a:r>
              <a:rPr lang="en-US" altLang="ko-KR" sz="1500" b="1" dirty="0">
                <a:solidFill>
                  <a:srgbClr val="FF0000"/>
                </a:solidFill>
              </a:rPr>
              <a:t>depletion region</a:t>
            </a:r>
            <a:r>
              <a:rPr lang="ko-KR" altLang="en-US" sz="1500" b="1" dirty="0">
                <a:solidFill>
                  <a:srgbClr val="FF0000"/>
                </a:solidFill>
              </a:rPr>
              <a:t>이 생성되기 시작한다</a:t>
            </a:r>
            <a:r>
              <a:rPr lang="en-US" altLang="ko-KR" sz="1500" b="1" dirty="0">
                <a:solidFill>
                  <a:srgbClr val="FF0000"/>
                </a:solidFill>
              </a:rPr>
              <a:t>.</a:t>
            </a:r>
            <a:r>
              <a:rPr lang="ko-KR" altLang="en-US" sz="15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8813748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Output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D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98" name="그룹 97"/>
          <p:cNvGrpSpPr/>
          <p:nvPr/>
        </p:nvGrpSpPr>
        <p:grpSpPr>
          <a:xfrm>
            <a:off x="4583770" y="2370465"/>
            <a:ext cx="1331255" cy="1283029"/>
            <a:chOff x="7022660" y="1601219"/>
            <a:chExt cx="1775007" cy="1710705"/>
          </a:xfrm>
        </p:grpSpPr>
        <p:grpSp>
          <p:nvGrpSpPr>
            <p:cNvPr id="99" name="그룹 98"/>
            <p:cNvGrpSpPr/>
            <p:nvPr/>
          </p:nvGrpSpPr>
          <p:grpSpPr>
            <a:xfrm>
              <a:off x="7654974" y="2031951"/>
              <a:ext cx="740298" cy="1172441"/>
              <a:chOff x="4500184" y="4225636"/>
              <a:chExt cx="740298" cy="1172441"/>
            </a:xfrm>
          </p:grpSpPr>
          <p:cxnSp>
            <p:nvCxnSpPr>
              <p:cNvPr id="106" name="직선 연결선 105"/>
              <p:cNvCxnSpPr/>
              <p:nvPr/>
            </p:nvCxnSpPr>
            <p:spPr>
              <a:xfrm>
                <a:off x="4807287" y="4566804"/>
                <a:ext cx="0" cy="4883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/>
              <p:cNvCxnSpPr/>
              <p:nvPr/>
            </p:nvCxnSpPr>
            <p:spPr>
              <a:xfrm>
                <a:off x="4919524" y="4410941"/>
                <a:ext cx="0" cy="800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/>
              <p:cNvCxnSpPr/>
              <p:nvPr/>
            </p:nvCxnSpPr>
            <p:spPr>
              <a:xfrm flipH="1">
                <a:off x="4500184" y="4785013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108"/>
              <p:cNvCxnSpPr/>
              <p:nvPr/>
            </p:nvCxnSpPr>
            <p:spPr>
              <a:xfrm flipH="1">
                <a:off x="4933379" y="4584122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109"/>
              <p:cNvCxnSpPr/>
              <p:nvPr/>
            </p:nvCxnSpPr>
            <p:spPr>
              <a:xfrm flipH="1">
                <a:off x="4933379" y="5027468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직선 연결선 110"/>
              <p:cNvCxnSpPr/>
              <p:nvPr/>
            </p:nvCxnSpPr>
            <p:spPr>
              <a:xfrm>
                <a:off x="5240482" y="5027468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직선 연결선 111"/>
              <p:cNvCxnSpPr/>
              <p:nvPr/>
            </p:nvCxnSpPr>
            <p:spPr>
              <a:xfrm>
                <a:off x="5240482" y="4225636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직사각형 99"/>
            <p:cNvSpPr/>
            <p:nvPr/>
          </p:nvSpPr>
          <p:spPr>
            <a:xfrm>
              <a:off x="7022660" y="2367968"/>
              <a:ext cx="689921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chemeClr val="tx1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chemeClr val="tx1"/>
                  </a:solidFill>
                </a:rPr>
                <a:t>GS</a:t>
              </a:r>
              <a:endParaRPr lang="ko-KR" altLang="en-US" sz="13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8112662" y="1601219"/>
              <a:ext cx="685005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rgbClr val="FF0000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rgbClr val="FF0000"/>
                  </a:solidFill>
                </a:rPr>
                <a:t>DS</a:t>
              </a:r>
              <a:endParaRPr lang="ko-KR" altLang="en-US" sz="135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 rot="16200000">
              <a:off x="8348354" y="3133101"/>
              <a:ext cx="93837" cy="263810"/>
              <a:chOff x="599209" y="1559865"/>
              <a:chExt cx="148937" cy="431223"/>
            </a:xfrm>
          </p:grpSpPr>
          <p:cxnSp>
            <p:nvCxnSpPr>
              <p:cNvPr id="103" name="직선 연결선 102"/>
              <p:cNvCxnSpPr/>
              <p:nvPr/>
            </p:nvCxnSpPr>
            <p:spPr>
              <a:xfrm>
                <a:off x="748146" y="1559865"/>
                <a:ext cx="0" cy="431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/>
              <p:cNvCxnSpPr/>
              <p:nvPr/>
            </p:nvCxnSpPr>
            <p:spPr>
              <a:xfrm>
                <a:off x="673028" y="1638483"/>
                <a:ext cx="0" cy="273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104"/>
              <p:cNvCxnSpPr/>
              <p:nvPr/>
            </p:nvCxnSpPr>
            <p:spPr>
              <a:xfrm>
                <a:off x="599209" y="1689112"/>
                <a:ext cx="0" cy="163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직사각형 113"/>
          <p:cNvSpPr/>
          <p:nvPr/>
        </p:nvSpPr>
        <p:spPr>
          <a:xfrm>
            <a:off x="5659633" y="111935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I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0" name="타원 59"/>
          <p:cNvSpPr/>
          <p:nvPr/>
        </p:nvSpPr>
        <p:spPr bwMode="auto">
          <a:xfrm>
            <a:off x="6501660" y="2753790"/>
            <a:ext cx="92493" cy="9249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4" name="직선 연결선 73"/>
          <p:cNvCxnSpPr/>
          <p:nvPr/>
        </p:nvCxnSpPr>
        <p:spPr bwMode="auto">
          <a:xfrm>
            <a:off x="458939" y="276473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직선 화살표 연결선 74"/>
          <p:cNvCxnSpPr/>
          <p:nvPr/>
        </p:nvCxnSpPr>
        <p:spPr bwMode="auto">
          <a:xfrm>
            <a:off x="458939" y="276473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직사각형 75"/>
          <p:cNvSpPr/>
          <p:nvPr/>
        </p:nvSpPr>
        <p:spPr bwMode="auto">
          <a:xfrm>
            <a:off x="182730" y="3929101"/>
            <a:ext cx="2842826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1677709" y="2764732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cxnSp>
        <p:nvCxnSpPr>
          <p:cNvPr id="88" name="직선 연결선 87"/>
          <p:cNvCxnSpPr/>
          <p:nvPr/>
        </p:nvCxnSpPr>
        <p:spPr bwMode="auto">
          <a:xfrm>
            <a:off x="817612" y="4831094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직선 연결선 88"/>
          <p:cNvCxnSpPr/>
          <p:nvPr/>
        </p:nvCxnSpPr>
        <p:spPr bwMode="auto">
          <a:xfrm flipV="1">
            <a:off x="3624445" y="5058424"/>
            <a:ext cx="995033" cy="16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직선 연결선 90"/>
          <p:cNvCxnSpPr/>
          <p:nvPr/>
        </p:nvCxnSpPr>
        <p:spPr bwMode="auto">
          <a:xfrm>
            <a:off x="2191919" y="4731112"/>
            <a:ext cx="871863" cy="436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직선 연결선 93"/>
          <p:cNvCxnSpPr/>
          <p:nvPr/>
        </p:nvCxnSpPr>
        <p:spPr bwMode="auto">
          <a:xfrm>
            <a:off x="817612" y="5694352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직선 연결선 94"/>
          <p:cNvCxnSpPr/>
          <p:nvPr/>
        </p:nvCxnSpPr>
        <p:spPr bwMode="auto">
          <a:xfrm>
            <a:off x="3624506" y="5924443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직선 연결선 96"/>
          <p:cNvCxnSpPr/>
          <p:nvPr/>
        </p:nvCxnSpPr>
        <p:spPr bwMode="auto">
          <a:xfrm>
            <a:off x="2191919" y="5596154"/>
            <a:ext cx="87186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직사각형 122"/>
          <p:cNvSpPr/>
          <p:nvPr/>
        </p:nvSpPr>
        <p:spPr bwMode="auto">
          <a:xfrm>
            <a:off x="358207" y="4621014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C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24" name="직사각형 123"/>
          <p:cNvSpPr/>
          <p:nvPr/>
        </p:nvSpPr>
        <p:spPr bwMode="auto">
          <a:xfrm>
            <a:off x="338896" y="5471613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V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grpSp>
        <p:nvGrpSpPr>
          <p:cNvPr id="125" name="그룹 124"/>
          <p:cNvGrpSpPr/>
          <p:nvPr/>
        </p:nvGrpSpPr>
        <p:grpSpPr>
          <a:xfrm flipH="1">
            <a:off x="1617630" y="5591501"/>
            <a:ext cx="763619" cy="102851"/>
            <a:chOff x="2717914" y="4913770"/>
            <a:chExt cx="1238522" cy="563195"/>
          </a:xfrm>
          <a:noFill/>
        </p:grpSpPr>
        <p:sp>
          <p:nvSpPr>
            <p:cNvPr id="126" name="원호 125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원호 126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 flipH="1">
            <a:off x="1617630" y="4727015"/>
            <a:ext cx="763619" cy="102851"/>
            <a:chOff x="2717914" y="4913770"/>
            <a:chExt cx="1238522" cy="563195"/>
          </a:xfrm>
          <a:noFill/>
        </p:grpSpPr>
        <p:sp>
          <p:nvSpPr>
            <p:cNvPr id="129" name="원호 128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원호 129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1" name="그룹 130"/>
          <p:cNvGrpSpPr/>
          <p:nvPr/>
        </p:nvGrpSpPr>
        <p:grpSpPr>
          <a:xfrm>
            <a:off x="2718607" y="4737502"/>
            <a:ext cx="1294953" cy="320514"/>
            <a:chOff x="2717914" y="4913770"/>
            <a:chExt cx="1238522" cy="563195"/>
          </a:xfrm>
          <a:noFill/>
        </p:grpSpPr>
        <p:sp>
          <p:nvSpPr>
            <p:cNvPr id="132" name="원호 131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원호 132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2700406" y="5592519"/>
            <a:ext cx="1294953" cy="331923"/>
            <a:chOff x="2717914" y="4913770"/>
            <a:chExt cx="1238522" cy="563195"/>
          </a:xfrm>
          <a:noFill/>
        </p:grpSpPr>
        <p:sp>
          <p:nvSpPr>
            <p:cNvPr id="138" name="원호 137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원호 138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1" name="그룹 140"/>
          <p:cNvGrpSpPr/>
          <p:nvPr/>
        </p:nvGrpSpPr>
        <p:grpSpPr>
          <a:xfrm>
            <a:off x="1510183" y="4446239"/>
            <a:ext cx="122147" cy="122147"/>
            <a:chOff x="1510183" y="4617689"/>
            <a:chExt cx="175215" cy="175215"/>
          </a:xfrm>
        </p:grpSpPr>
        <p:sp>
          <p:nvSpPr>
            <p:cNvPr id="142" name="타원 141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3" name="직선 연결선 142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4" name="그룹 143"/>
          <p:cNvGrpSpPr/>
          <p:nvPr/>
        </p:nvGrpSpPr>
        <p:grpSpPr>
          <a:xfrm>
            <a:off x="1662583" y="4598639"/>
            <a:ext cx="122147" cy="122147"/>
            <a:chOff x="1510183" y="4617689"/>
            <a:chExt cx="175215" cy="175215"/>
          </a:xfrm>
        </p:grpSpPr>
        <p:sp>
          <p:nvSpPr>
            <p:cNvPr id="145" name="타원 144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6" name="직선 연결선 145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" name="그룹 152"/>
          <p:cNvGrpSpPr/>
          <p:nvPr/>
        </p:nvGrpSpPr>
        <p:grpSpPr>
          <a:xfrm>
            <a:off x="1216994" y="4548974"/>
            <a:ext cx="122147" cy="122147"/>
            <a:chOff x="1510183" y="4617689"/>
            <a:chExt cx="175215" cy="175215"/>
          </a:xfrm>
        </p:grpSpPr>
        <p:sp>
          <p:nvSpPr>
            <p:cNvPr id="154" name="타원 153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5" name="직선 연결선 15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6" name="그룹 155"/>
          <p:cNvGrpSpPr/>
          <p:nvPr/>
        </p:nvGrpSpPr>
        <p:grpSpPr>
          <a:xfrm>
            <a:off x="1378974" y="4642717"/>
            <a:ext cx="122147" cy="122147"/>
            <a:chOff x="1510183" y="4617689"/>
            <a:chExt cx="175215" cy="175215"/>
          </a:xfrm>
        </p:grpSpPr>
        <p:sp>
          <p:nvSpPr>
            <p:cNvPr id="157" name="타원 156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8" name="직선 연결선 157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1" name="직선 화살표 연결선 160"/>
          <p:cNvCxnSpPr/>
          <p:nvPr/>
        </p:nvCxnSpPr>
        <p:spPr bwMode="auto">
          <a:xfrm>
            <a:off x="1662583" y="4503895"/>
            <a:ext cx="10378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직선 화살표 연결선 161"/>
          <p:cNvCxnSpPr/>
          <p:nvPr/>
        </p:nvCxnSpPr>
        <p:spPr bwMode="auto">
          <a:xfrm>
            <a:off x="1378974" y="4598639"/>
            <a:ext cx="106895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3" name="그룹 162"/>
          <p:cNvGrpSpPr/>
          <p:nvPr/>
        </p:nvGrpSpPr>
        <p:grpSpPr>
          <a:xfrm>
            <a:off x="1292016" y="4349197"/>
            <a:ext cx="122147" cy="122147"/>
            <a:chOff x="1510183" y="4617689"/>
            <a:chExt cx="175215" cy="175215"/>
          </a:xfrm>
        </p:grpSpPr>
        <p:sp>
          <p:nvSpPr>
            <p:cNvPr id="164" name="타원 163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5" name="직선 연결선 16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6" name="직선 화살표 연결선 165"/>
          <p:cNvCxnSpPr/>
          <p:nvPr/>
        </p:nvCxnSpPr>
        <p:spPr bwMode="auto">
          <a:xfrm>
            <a:off x="1445430" y="4406132"/>
            <a:ext cx="7464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1" name="직선 화살표 연결선 170"/>
          <p:cNvCxnSpPr/>
          <p:nvPr/>
        </p:nvCxnSpPr>
        <p:spPr bwMode="auto">
          <a:xfrm>
            <a:off x="1784730" y="4661420"/>
            <a:ext cx="10060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5288332" y="3920941"/>
                <a:ext cx="3271665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𝑫𝑺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𝑫𝑺</m:t>
                          </m:r>
                        </m:sub>
                        <m:sup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sz="1500" b="1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332" y="3920941"/>
                <a:ext cx="3271665" cy="432170"/>
              </a:xfrm>
              <a:prstGeom prst="rect">
                <a:avLst/>
              </a:prstGeom>
              <a:blipFill rotWithShape="0">
                <a:blip r:embed="rId2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직사각형 114"/>
          <p:cNvSpPr/>
          <p:nvPr/>
        </p:nvSpPr>
        <p:spPr bwMode="auto">
          <a:xfrm>
            <a:off x="6506308" y="2962379"/>
            <a:ext cx="1552197" cy="3866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Linear</a:t>
            </a:r>
            <a:r>
              <a:rPr kumimoji="0" lang="en-US" altLang="ko-KR" sz="18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</a:rPr>
              <a:t> region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16" name="직사각형 115"/>
          <p:cNvSpPr/>
          <p:nvPr/>
        </p:nvSpPr>
        <p:spPr bwMode="auto">
          <a:xfrm>
            <a:off x="1789334" y="113299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&gt; </a:t>
            </a: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Th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직사각형 116"/>
          <p:cNvSpPr/>
          <p:nvPr/>
        </p:nvSpPr>
        <p:spPr bwMode="auto">
          <a:xfrm>
            <a:off x="3303797" y="1523631"/>
            <a:ext cx="1797414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Dst</a:t>
            </a:r>
            <a:r>
              <a:rPr lang="en-US" altLang="ko-KR" b="1" dirty="0">
                <a:latin typeface="Times New Roman" pitchFamily="18" charset="0"/>
              </a:rPr>
              <a:t> &gt; 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&gt; 0 V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직사각형 117"/>
          <p:cNvSpPr/>
          <p:nvPr/>
        </p:nvSpPr>
        <p:spPr bwMode="auto">
          <a:xfrm>
            <a:off x="7066402" y="2165930"/>
            <a:ext cx="2016089" cy="3866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Saturation region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직사각형 121"/>
              <p:cNvSpPr/>
              <p:nvPr/>
            </p:nvSpPr>
            <p:spPr>
              <a:xfrm>
                <a:off x="6839846" y="3721684"/>
                <a:ext cx="575799" cy="31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𝑫𝑺𝒕</m:t>
                      </m:r>
                    </m:oMath>
                  </m:oMathPara>
                </a14:m>
                <a:endParaRPr lang="ko-KR" altLang="en-US" sz="1500" b="1" baseline="-25000" dirty="0"/>
              </a:p>
            </p:txBody>
          </p:sp>
        </mc:Choice>
        <mc:Fallback xmlns="">
          <p:sp>
            <p:nvSpPr>
              <p:cNvPr id="122" name="직사각형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846" y="3721684"/>
                <a:ext cx="575799" cy="3178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직선 연결선 133"/>
          <p:cNvCxnSpPr/>
          <p:nvPr/>
        </p:nvCxnSpPr>
        <p:spPr>
          <a:xfrm>
            <a:off x="7075907" y="1959188"/>
            <a:ext cx="0" cy="18192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직사각형 134"/>
          <p:cNvSpPr/>
          <p:nvPr/>
        </p:nvSpPr>
        <p:spPr>
          <a:xfrm>
            <a:off x="8404164" y="3717853"/>
            <a:ext cx="678327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V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69937" y="4083599"/>
                <a:ext cx="3599126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𝑫𝑺𝒕</m:t>
                          </m:r>
                        </m:sub>
                        <m:sup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d>
                        <m:d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ko-KR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500" b="1" i="1" baseline="3000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500" b="1" baseline="30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937" y="4083599"/>
                <a:ext cx="3599126" cy="432170"/>
              </a:xfrm>
              <a:prstGeom prst="rect">
                <a:avLst/>
              </a:prstGeom>
              <a:blipFill rotWithShape="0">
                <a:blip r:embed="rId3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직사각형 68"/>
          <p:cNvSpPr/>
          <p:nvPr/>
        </p:nvSpPr>
        <p:spPr>
          <a:xfrm>
            <a:off x="817615" y="271093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817612" y="271003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cxnSp>
        <p:nvCxnSpPr>
          <p:cNvPr id="36" name="직선 연결선 35"/>
          <p:cNvCxnSpPr/>
          <p:nvPr/>
        </p:nvCxnSpPr>
        <p:spPr>
          <a:xfrm flipV="1">
            <a:off x="6208940" y="2565627"/>
            <a:ext cx="419063" cy="108786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/>
          <p:cNvSpPr/>
          <p:nvPr/>
        </p:nvSpPr>
        <p:spPr>
          <a:xfrm>
            <a:off x="1739180" y="236177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739180" y="210313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698036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817613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325052" y="158226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884841" y="194142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765264" y="194142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278395" y="225860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158819" y="226484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2718607" y="190568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494435" y="210313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424057" y="200420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직선 연결선 21"/>
          <p:cNvCxnSpPr/>
          <p:nvPr/>
        </p:nvCxnSpPr>
        <p:spPr>
          <a:xfrm>
            <a:off x="6208940" y="1407869"/>
            <a:ext cx="0" cy="247169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915025" y="3653494"/>
            <a:ext cx="30064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5712158" y="2832492"/>
            <a:ext cx="0" cy="483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5659633" y="2725205"/>
            <a:ext cx="481954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>
                <a:solidFill>
                  <a:schemeClr val="tx1"/>
                </a:solidFill>
              </a:rPr>
              <a:t>I</a:t>
            </a:r>
            <a:r>
              <a:rPr lang="en-US" altLang="ko-KR" sz="1350" b="1" baseline="-25000" dirty="0">
                <a:solidFill>
                  <a:schemeClr val="tx1"/>
                </a:solidFill>
              </a:rPr>
              <a:t>DS</a:t>
            </a:r>
            <a:endParaRPr lang="ko-KR" altLang="en-US" sz="1350" b="1" baseline="-250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659633" y="111935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I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자유형 2"/>
          <p:cNvSpPr/>
          <p:nvPr/>
        </p:nvSpPr>
        <p:spPr>
          <a:xfrm>
            <a:off x="1736342" y="2712164"/>
            <a:ext cx="1956432" cy="233363"/>
          </a:xfrm>
          <a:custGeom>
            <a:avLst/>
            <a:gdLst>
              <a:gd name="connsiteX0" fmla="*/ 0 w 2619375"/>
              <a:gd name="connsiteY0" fmla="*/ 311150 h 311150"/>
              <a:gd name="connsiteX1" fmla="*/ 2619375 w 2619375"/>
              <a:gd name="connsiteY1" fmla="*/ 0 h 311150"/>
              <a:gd name="connsiteX2" fmla="*/ 6350 w 2619375"/>
              <a:gd name="connsiteY2" fmla="*/ 0 h 311150"/>
              <a:gd name="connsiteX3" fmla="*/ 0 w 2619375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5" h="311150">
                <a:moveTo>
                  <a:pt x="0" y="311150"/>
                </a:moveTo>
                <a:lnTo>
                  <a:pt x="2619375" y="0"/>
                </a:lnTo>
                <a:lnTo>
                  <a:pt x="635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6619405" y="2161494"/>
            <a:ext cx="453119" cy="416379"/>
          </a:xfrm>
          <a:custGeom>
            <a:avLst/>
            <a:gdLst>
              <a:gd name="connsiteX0" fmla="*/ 0 w 604158"/>
              <a:gd name="connsiteY0" fmla="*/ 555172 h 555172"/>
              <a:gd name="connsiteX1" fmla="*/ 228600 w 604158"/>
              <a:gd name="connsiteY1" fmla="*/ 97972 h 555172"/>
              <a:gd name="connsiteX2" fmla="*/ 604158 w 604158"/>
              <a:gd name="connsiteY2" fmla="*/ 0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158" h="555172">
                <a:moveTo>
                  <a:pt x="0" y="555172"/>
                </a:moveTo>
                <a:cubicBezTo>
                  <a:pt x="63953" y="372836"/>
                  <a:pt x="127907" y="190501"/>
                  <a:pt x="228600" y="97972"/>
                </a:cubicBezTo>
                <a:cubicBezTo>
                  <a:pt x="329293" y="5443"/>
                  <a:pt x="466725" y="2721"/>
                  <a:pt x="604158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6" name="직사각형 65"/>
          <p:cNvSpPr/>
          <p:nvPr/>
        </p:nvSpPr>
        <p:spPr>
          <a:xfrm>
            <a:off x="1847064" y="304464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619478" y="4720786"/>
            <a:ext cx="4524522" cy="1647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chemeClr val="tx1"/>
                </a:solidFill>
              </a:rPr>
              <a:t>Drain </a:t>
            </a:r>
            <a:r>
              <a:rPr lang="ko-KR" altLang="en-US" sz="1500" b="1" dirty="0">
                <a:solidFill>
                  <a:schemeClr val="tx1"/>
                </a:solidFill>
              </a:rPr>
              <a:t>전압이 더욱 증가하게 되면 </a:t>
            </a:r>
            <a:r>
              <a:rPr lang="en-US" altLang="ko-KR" sz="1500" b="1" dirty="0">
                <a:solidFill>
                  <a:schemeClr val="tx1"/>
                </a:solidFill>
              </a:rPr>
              <a:t>drain </a:t>
            </a:r>
            <a:r>
              <a:rPr lang="ko-KR" altLang="en-US" sz="1500" b="1" dirty="0">
                <a:solidFill>
                  <a:schemeClr val="tx1"/>
                </a:solidFill>
              </a:rPr>
              <a:t>쪽의 </a:t>
            </a:r>
            <a:r>
              <a:rPr lang="en-US" altLang="ko-KR" sz="1500" b="1" dirty="0">
                <a:solidFill>
                  <a:schemeClr val="tx1"/>
                </a:solidFill>
              </a:rPr>
              <a:t>inversion layer</a:t>
            </a:r>
            <a:r>
              <a:rPr lang="ko-KR" altLang="en-US" sz="1500" b="1" dirty="0">
                <a:solidFill>
                  <a:schemeClr val="tx1"/>
                </a:solidFill>
              </a:rPr>
              <a:t>가 </a:t>
            </a:r>
            <a:r>
              <a:rPr lang="en-US" altLang="ko-KR" sz="1500" b="1" dirty="0">
                <a:solidFill>
                  <a:schemeClr val="tx1"/>
                </a:solidFill>
              </a:rPr>
              <a:t>depletion region</a:t>
            </a:r>
            <a:r>
              <a:rPr lang="ko-KR" altLang="en-US" sz="1500" b="1" dirty="0">
                <a:solidFill>
                  <a:schemeClr val="tx1"/>
                </a:solidFill>
              </a:rPr>
              <a:t>에 의하여 사라지게 되는 </a:t>
            </a:r>
            <a:r>
              <a:rPr lang="en-US" altLang="ko-KR" sz="1500" b="1" dirty="0">
                <a:solidFill>
                  <a:schemeClr val="tx1"/>
                </a:solidFill>
              </a:rPr>
              <a:t>pinch-off </a:t>
            </a:r>
            <a:r>
              <a:rPr lang="ko-KR" altLang="en-US" sz="1500" b="1" dirty="0">
                <a:solidFill>
                  <a:schemeClr val="tx1"/>
                </a:solidFill>
              </a:rPr>
              <a:t>지점에 도달하게 된다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73" name="직선 연결선 72"/>
          <p:cNvCxnSpPr/>
          <p:nvPr/>
        </p:nvCxnSpPr>
        <p:spPr>
          <a:xfrm>
            <a:off x="7066402" y="2161494"/>
            <a:ext cx="1356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타원 74"/>
          <p:cNvSpPr/>
          <p:nvPr/>
        </p:nvSpPr>
        <p:spPr>
          <a:xfrm>
            <a:off x="7026546" y="2109149"/>
            <a:ext cx="98929" cy="989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76" name="직선 연결선 75"/>
          <p:cNvCxnSpPr/>
          <p:nvPr/>
        </p:nvCxnSpPr>
        <p:spPr>
          <a:xfrm>
            <a:off x="7075907" y="2208078"/>
            <a:ext cx="0" cy="157039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직사각형 86"/>
              <p:cNvSpPr/>
              <p:nvPr/>
            </p:nvSpPr>
            <p:spPr>
              <a:xfrm>
                <a:off x="6839846" y="3721684"/>
                <a:ext cx="575799" cy="31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𝑫𝑺𝒕</m:t>
                      </m:r>
                    </m:oMath>
                  </m:oMathPara>
                </a14:m>
                <a:endParaRPr lang="ko-KR" altLang="en-US" sz="1500" b="1" baseline="-25000" dirty="0"/>
              </a:p>
            </p:txBody>
          </p:sp>
        </mc:Choice>
        <mc:Fallback xmlns="">
          <p:sp>
            <p:nvSpPr>
              <p:cNvPr id="87" name="직사각형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846" y="3721684"/>
                <a:ext cx="575799" cy="317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8813748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Output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D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89" name="그룹 88"/>
          <p:cNvGrpSpPr/>
          <p:nvPr/>
        </p:nvGrpSpPr>
        <p:grpSpPr>
          <a:xfrm>
            <a:off x="4583770" y="2370465"/>
            <a:ext cx="1331255" cy="1283029"/>
            <a:chOff x="7022660" y="1601219"/>
            <a:chExt cx="1775007" cy="1710705"/>
          </a:xfrm>
        </p:grpSpPr>
        <p:grpSp>
          <p:nvGrpSpPr>
            <p:cNvPr id="90" name="그룹 89"/>
            <p:cNvGrpSpPr/>
            <p:nvPr/>
          </p:nvGrpSpPr>
          <p:grpSpPr>
            <a:xfrm>
              <a:off x="7654974" y="2031951"/>
              <a:ext cx="740298" cy="1172441"/>
              <a:chOff x="4500184" y="4225636"/>
              <a:chExt cx="740298" cy="1172441"/>
            </a:xfrm>
          </p:grpSpPr>
          <p:cxnSp>
            <p:nvCxnSpPr>
              <p:cNvPr id="97" name="직선 연결선 96"/>
              <p:cNvCxnSpPr/>
              <p:nvPr/>
            </p:nvCxnSpPr>
            <p:spPr>
              <a:xfrm>
                <a:off x="4807287" y="4566804"/>
                <a:ext cx="0" cy="4883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/>
              <p:nvPr/>
            </p:nvCxnSpPr>
            <p:spPr>
              <a:xfrm>
                <a:off x="4919524" y="4410941"/>
                <a:ext cx="0" cy="800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/>
              <p:cNvCxnSpPr/>
              <p:nvPr/>
            </p:nvCxnSpPr>
            <p:spPr>
              <a:xfrm flipH="1">
                <a:off x="4500184" y="4785013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 flipH="1">
                <a:off x="4933379" y="4584122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/>
              <p:cNvCxnSpPr/>
              <p:nvPr/>
            </p:nvCxnSpPr>
            <p:spPr>
              <a:xfrm flipH="1">
                <a:off x="4933379" y="5027468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/>
              <p:cNvCxnSpPr/>
              <p:nvPr/>
            </p:nvCxnSpPr>
            <p:spPr>
              <a:xfrm>
                <a:off x="5240482" y="5027468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/>
              <p:cNvCxnSpPr/>
              <p:nvPr/>
            </p:nvCxnSpPr>
            <p:spPr>
              <a:xfrm>
                <a:off x="5240482" y="4225636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직사각형 90"/>
            <p:cNvSpPr/>
            <p:nvPr/>
          </p:nvSpPr>
          <p:spPr>
            <a:xfrm>
              <a:off x="7022660" y="2367968"/>
              <a:ext cx="689921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chemeClr val="tx1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chemeClr val="tx1"/>
                  </a:solidFill>
                </a:rPr>
                <a:t>GS</a:t>
              </a:r>
              <a:endParaRPr lang="ko-KR" altLang="en-US" sz="13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8112662" y="1601219"/>
              <a:ext cx="685005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rgbClr val="FF0000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rgbClr val="FF0000"/>
                  </a:solidFill>
                </a:rPr>
                <a:t>DS</a:t>
              </a:r>
              <a:endParaRPr lang="ko-KR" altLang="en-US" sz="135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 rot="16200000">
              <a:off x="8348354" y="3133101"/>
              <a:ext cx="93837" cy="263810"/>
              <a:chOff x="599209" y="1559865"/>
              <a:chExt cx="148937" cy="431223"/>
            </a:xfrm>
          </p:grpSpPr>
          <p:cxnSp>
            <p:nvCxnSpPr>
              <p:cNvPr id="94" name="직선 연결선 93"/>
              <p:cNvCxnSpPr/>
              <p:nvPr/>
            </p:nvCxnSpPr>
            <p:spPr>
              <a:xfrm>
                <a:off x="748146" y="1559865"/>
                <a:ext cx="0" cy="431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>
                <a:off x="673028" y="1638483"/>
                <a:ext cx="0" cy="273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/>
              <p:nvPr/>
            </p:nvCxnSpPr>
            <p:spPr>
              <a:xfrm>
                <a:off x="599209" y="1689112"/>
                <a:ext cx="0" cy="163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7</a:t>
            </a:fld>
            <a:endParaRPr lang="ko-KR" altLang="en-US"/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458939" y="276473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직선 화살표 연결선 104"/>
          <p:cNvCxnSpPr/>
          <p:nvPr/>
        </p:nvCxnSpPr>
        <p:spPr bwMode="auto">
          <a:xfrm>
            <a:off x="458939" y="276473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직사각형 105"/>
          <p:cNvSpPr/>
          <p:nvPr/>
        </p:nvSpPr>
        <p:spPr bwMode="auto">
          <a:xfrm>
            <a:off x="182730" y="3929101"/>
            <a:ext cx="2842826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1677709" y="2764732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cxnSp>
        <p:nvCxnSpPr>
          <p:cNvPr id="108" name="직선 연결선 107"/>
          <p:cNvCxnSpPr/>
          <p:nvPr/>
        </p:nvCxnSpPr>
        <p:spPr bwMode="auto">
          <a:xfrm>
            <a:off x="817612" y="4826957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직선 연결선 108"/>
          <p:cNvCxnSpPr/>
          <p:nvPr/>
        </p:nvCxnSpPr>
        <p:spPr bwMode="auto">
          <a:xfrm>
            <a:off x="3624506" y="5267171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직선 연결선 109"/>
          <p:cNvCxnSpPr/>
          <p:nvPr/>
        </p:nvCxnSpPr>
        <p:spPr bwMode="auto">
          <a:xfrm>
            <a:off x="2191919" y="4713861"/>
            <a:ext cx="71668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직선 연결선 112"/>
          <p:cNvCxnSpPr/>
          <p:nvPr/>
        </p:nvCxnSpPr>
        <p:spPr bwMode="auto">
          <a:xfrm>
            <a:off x="817612" y="5701938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직선 연결선 113"/>
          <p:cNvCxnSpPr/>
          <p:nvPr/>
        </p:nvCxnSpPr>
        <p:spPr bwMode="auto">
          <a:xfrm>
            <a:off x="3624506" y="6132627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직선 연결선 114"/>
          <p:cNvCxnSpPr/>
          <p:nvPr/>
        </p:nvCxnSpPr>
        <p:spPr bwMode="auto">
          <a:xfrm>
            <a:off x="2191919" y="5598367"/>
            <a:ext cx="71668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직사각형 122"/>
          <p:cNvSpPr/>
          <p:nvPr/>
        </p:nvSpPr>
        <p:spPr bwMode="auto">
          <a:xfrm>
            <a:off x="358207" y="4616877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C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24" name="직사각형 123"/>
          <p:cNvSpPr/>
          <p:nvPr/>
        </p:nvSpPr>
        <p:spPr bwMode="auto">
          <a:xfrm>
            <a:off x="338896" y="5467476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V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grpSp>
        <p:nvGrpSpPr>
          <p:cNvPr id="131" name="그룹 130"/>
          <p:cNvGrpSpPr/>
          <p:nvPr/>
        </p:nvGrpSpPr>
        <p:grpSpPr>
          <a:xfrm>
            <a:off x="2520949" y="4714313"/>
            <a:ext cx="1479551" cy="553577"/>
            <a:chOff x="2717914" y="4913770"/>
            <a:chExt cx="1238522" cy="563195"/>
          </a:xfrm>
          <a:noFill/>
        </p:grpSpPr>
        <p:sp>
          <p:nvSpPr>
            <p:cNvPr id="132" name="원호 131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원호 132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2532567" y="5599087"/>
            <a:ext cx="1479551" cy="530901"/>
            <a:chOff x="2717914" y="4913770"/>
            <a:chExt cx="1238522" cy="563195"/>
          </a:xfrm>
          <a:noFill/>
        </p:grpSpPr>
        <p:sp>
          <p:nvSpPr>
            <p:cNvPr id="138" name="원호 137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원호 138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3" name="그룹 142"/>
          <p:cNvGrpSpPr/>
          <p:nvPr/>
        </p:nvGrpSpPr>
        <p:grpSpPr>
          <a:xfrm flipH="1">
            <a:off x="1617630" y="5599087"/>
            <a:ext cx="763619" cy="102851"/>
            <a:chOff x="2717914" y="4913770"/>
            <a:chExt cx="1238522" cy="563195"/>
          </a:xfrm>
          <a:noFill/>
        </p:grpSpPr>
        <p:sp>
          <p:nvSpPr>
            <p:cNvPr id="144" name="원호 143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원호 144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그룹 145"/>
          <p:cNvGrpSpPr/>
          <p:nvPr/>
        </p:nvGrpSpPr>
        <p:grpSpPr>
          <a:xfrm flipH="1">
            <a:off x="1617629" y="4713604"/>
            <a:ext cx="763619" cy="112125"/>
            <a:chOff x="2717914" y="4913770"/>
            <a:chExt cx="1238522" cy="563195"/>
          </a:xfrm>
          <a:noFill/>
        </p:grpSpPr>
        <p:sp>
          <p:nvSpPr>
            <p:cNvPr id="147" name="원호 146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원호 147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9" name="그룹 148"/>
          <p:cNvGrpSpPr/>
          <p:nvPr/>
        </p:nvGrpSpPr>
        <p:grpSpPr>
          <a:xfrm>
            <a:off x="1510183" y="4436714"/>
            <a:ext cx="122147" cy="122147"/>
            <a:chOff x="1510183" y="4617689"/>
            <a:chExt cx="175215" cy="175215"/>
          </a:xfrm>
        </p:grpSpPr>
        <p:sp>
          <p:nvSpPr>
            <p:cNvPr id="150" name="타원 149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1" name="직선 연결선 150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" name="그룹 151"/>
          <p:cNvGrpSpPr/>
          <p:nvPr/>
        </p:nvGrpSpPr>
        <p:grpSpPr>
          <a:xfrm>
            <a:off x="1662583" y="4589114"/>
            <a:ext cx="122147" cy="122147"/>
            <a:chOff x="1510183" y="4617689"/>
            <a:chExt cx="175215" cy="175215"/>
          </a:xfrm>
        </p:grpSpPr>
        <p:sp>
          <p:nvSpPr>
            <p:cNvPr id="153" name="타원 152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4" name="직선 연결선 153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5" name="그룹 154"/>
          <p:cNvGrpSpPr/>
          <p:nvPr/>
        </p:nvGrpSpPr>
        <p:grpSpPr>
          <a:xfrm>
            <a:off x="1216994" y="4539449"/>
            <a:ext cx="122147" cy="122147"/>
            <a:chOff x="1510183" y="4617689"/>
            <a:chExt cx="175215" cy="175215"/>
          </a:xfrm>
        </p:grpSpPr>
        <p:sp>
          <p:nvSpPr>
            <p:cNvPr id="156" name="타원 155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7" name="직선 연결선 156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8" name="그룹 157"/>
          <p:cNvGrpSpPr/>
          <p:nvPr/>
        </p:nvGrpSpPr>
        <p:grpSpPr>
          <a:xfrm>
            <a:off x="1378974" y="4633192"/>
            <a:ext cx="122147" cy="122147"/>
            <a:chOff x="1510183" y="4617689"/>
            <a:chExt cx="175215" cy="175215"/>
          </a:xfrm>
        </p:grpSpPr>
        <p:sp>
          <p:nvSpPr>
            <p:cNvPr id="159" name="타원 158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0" name="직선 연결선 159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1" name="직선 화살표 연결선 160"/>
          <p:cNvCxnSpPr/>
          <p:nvPr/>
        </p:nvCxnSpPr>
        <p:spPr bwMode="auto">
          <a:xfrm>
            <a:off x="1662583" y="4494370"/>
            <a:ext cx="19275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직선 화살표 연결선 161"/>
          <p:cNvCxnSpPr/>
          <p:nvPr/>
        </p:nvCxnSpPr>
        <p:spPr bwMode="auto">
          <a:xfrm>
            <a:off x="1378974" y="4589114"/>
            <a:ext cx="17331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3" name="그룹 162"/>
          <p:cNvGrpSpPr/>
          <p:nvPr/>
        </p:nvGrpSpPr>
        <p:grpSpPr>
          <a:xfrm>
            <a:off x="1292016" y="4339672"/>
            <a:ext cx="122147" cy="122147"/>
            <a:chOff x="1510183" y="4617689"/>
            <a:chExt cx="175215" cy="175215"/>
          </a:xfrm>
        </p:grpSpPr>
        <p:sp>
          <p:nvSpPr>
            <p:cNvPr id="164" name="타원 163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5" name="직선 연결선 16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6" name="직선 화살표 연결선 165"/>
          <p:cNvCxnSpPr/>
          <p:nvPr/>
        </p:nvCxnSpPr>
        <p:spPr bwMode="auto">
          <a:xfrm>
            <a:off x="1445430" y="4396607"/>
            <a:ext cx="1463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직선 화살표 연결선 166"/>
          <p:cNvCxnSpPr/>
          <p:nvPr/>
        </p:nvCxnSpPr>
        <p:spPr bwMode="auto">
          <a:xfrm>
            <a:off x="1784730" y="4651895"/>
            <a:ext cx="18054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직사각형 110"/>
          <p:cNvSpPr/>
          <p:nvPr/>
        </p:nvSpPr>
        <p:spPr bwMode="auto">
          <a:xfrm>
            <a:off x="7066402" y="2165930"/>
            <a:ext cx="2016089" cy="3866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Saturation region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12" name="직사각형 111"/>
          <p:cNvSpPr/>
          <p:nvPr/>
        </p:nvSpPr>
        <p:spPr bwMode="auto">
          <a:xfrm>
            <a:off x="3303797" y="1523631"/>
            <a:ext cx="1797414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Dst</a:t>
            </a:r>
            <a:r>
              <a:rPr lang="en-US" altLang="ko-KR" b="1" dirty="0">
                <a:latin typeface="Times New Roman" pitchFamily="18" charset="0"/>
              </a:rPr>
              <a:t> = 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직사각형 115"/>
          <p:cNvSpPr/>
          <p:nvPr/>
        </p:nvSpPr>
        <p:spPr bwMode="auto">
          <a:xfrm>
            <a:off x="1789334" y="113299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&gt; </a:t>
            </a: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Th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직사각형 116"/>
          <p:cNvSpPr/>
          <p:nvPr/>
        </p:nvSpPr>
        <p:spPr bwMode="auto">
          <a:xfrm>
            <a:off x="6506308" y="2962379"/>
            <a:ext cx="1552197" cy="3866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Linear</a:t>
            </a:r>
            <a:r>
              <a:rPr kumimoji="0" lang="en-US" altLang="ko-KR" sz="1800" b="1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region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8404164" y="3717853"/>
            <a:ext cx="678327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V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9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69937" y="4083599"/>
                <a:ext cx="3599126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𝑫𝑺𝒕</m:t>
                          </m:r>
                        </m:sub>
                        <m:sup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5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d>
                        <m:dPr>
                          <m:ctrlPr>
                            <a:rPr lang="en-US" altLang="ko-KR" sz="1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50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5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ko-KR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5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500" b="1" i="1" baseline="3000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500" b="1" baseline="30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937" y="4083599"/>
                <a:ext cx="3599126" cy="432170"/>
              </a:xfrm>
              <a:prstGeom prst="rect">
                <a:avLst/>
              </a:prstGeom>
              <a:blipFill rotWithShape="0">
                <a:blip r:embed="rId3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직사각형 68"/>
          <p:cNvSpPr/>
          <p:nvPr/>
        </p:nvSpPr>
        <p:spPr>
          <a:xfrm>
            <a:off x="817615" y="2710938"/>
            <a:ext cx="3801989" cy="1099214"/>
          </a:xfrm>
          <a:prstGeom prst="rect">
            <a:avLst/>
          </a:prstGeom>
          <a:solidFill>
            <a:srgbClr val="9E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P type Semiconductor</a:t>
            </a:r>
          </a:p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(Substrate)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817612" y="2710035"/>
            <a:ext cx="3801866" cy="808264"/>
            <a:chOff x="1090150" y="4208763"/>
            <a:chExt cx="5069321" cy="107768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090150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1090150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4651438" y="4208763"/>
              <a:ext cx="1508033" cy="1077685"/>
            </a:xfrm>
            <a:prstGeom prst="roundRect">
              <a:avLst>
                <a:gd name="adj" fmla="val 3333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5705787" y="4766498"/>
              <a:ext cx="453684" cy="51995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229268" y="4208763"/>
              <a:ext cx="2886249" cy="673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cxnSp>
        <p:nvCxnSpPr>
          <p:cNvPr id="36" name="직선 연결선 35"/>
          <p:cNvCxnSpPr/>
          <p:nvPr/>
        </p:nvCxnSpPr>
        <p:spPr>
          <a:xfrm flipV="1">
            <a:off x="6208940" y="2565627"/>
            <a:ext cx="419063" cy="108786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/>
          <p:cNvSpPr/>
          <p:nvPr/>
        </p:nvSpPr>
        <p:spPr>
          <a:xfrm>
            <a:off x="1739180" y="2361776"/>
            <a:ext cx="1958856" cy="349161"/>
          </a:xfrm>
          <a:prstGeom prst="rect">
            <a:avLst/>
          </a:prstGeom>
          <a:solidFill>
            <a:srgbClr val="E1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Insulator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739180" y="2103133"/>
            <a:ext cx="1958856" cy="267332"/>
          </a:xfrm>
          <a:prstGeom prst="rect">
            <a:avLst/>
          </a:prstGeom>
          <a:solidFill>
            <a:srgbClr val="D7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25" b="1" dirty="0">
                <a:solidFill>
                  <a:schemeClr val="tx1"/>
                </a:solidFill>
              </a:rPr>
              <a:t>Metal</a:t>
            </a:r>
            <a:endParaRPr lang="ko-KR" altLang="en-US" sz="1125" b="1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698036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817613" y="2710937"/>
            <a:ext cx="921567" cy="491412"/>
          </a:xfrm>
          <a:prstGeom prst="rect">
            <a:avLst/>
          </a:prstGeom>
          <a:solidFill>
            <a:srgbClr val="89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N+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325052" y="1582269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G</a:t>
            </a:r>
            <a:r>
              <a:rPr lang="en-US" altLang="ko-KR" sz="1200" b="1" dirty="0">
                <a:solidFill>
                  <a:schemeClr val="tx1"/>
                </a:solidFill>
              </a:rPr>
              <a:t>ate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884841" y="1941425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</a:t>
            </a:r>
            <a:r>
              <a:rPr lang="en-US" altLang="ko-KR" sz="1200" b="1" dirty="0">
                <a:solidFill>
                  <a:schemeClr val="tx1"/>
                </a:solidFill>
              </a:rPr>
              <a:t>ource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765264" y="1941424"/>
            <a:ext cx="787111" cy="32341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D</a:t>
            </a:r>
            <a:r>
              <a:rPr lang="en-US" altLang="ko-KR" sz="1200" b="1" dirty="0">
                <a:solidFill>
                  <a:schemeClr val="tx1"/>
                </a:solidFill>
              </a:rPr>
              <a:t>rain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2" name="직선 연결선 81"/>
          <p:cNvCxnSpPr/>
          <p:nvPr/>
        </p:nvCxnSpPr>
        <p:spPr>
          <a:xfrm flipV="1">
            <a:off x="1278395" y="2258601"/>
            <a:ext cx="0" cy="4670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endCxn id="81" idx="2"/>
          </p:cNvCxnSpPr>
          <p:nvPr/>
        </p:nvCxnSpPr>
        <p:spPr>
          <a:xfrm flipV="1">
            <a:off x="4158819" y="2264841"/>
            <a:ext cx="1" cy="460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endCxn id="79" idx="2"/>
          </p:cNvCxnSpPr>
          <p:nvPr/>
        </p:nvCxnSpPr>
        <p:spPr>
          <a:xfrm flipV="1">
            <a:off x="2718607" y="1905686"/>
            <a:ext cx="1" cy="19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80" idx="1"/>
          </p:cNvCxnSpPr>
          <p:nvPr/>
        </p:nvCxnSpPr>
        <p:spPr>
          <a:xfrm flipH="1">
            <a:off x="494435" y="2103134"/>
            <a:ext cx="3904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424057" y="2004204"/>
            <a:ext cx="70378" cy="197858"/>
            <a:chOff x="599209" y="1559865"/>
            <a:chExt cx="148937" cy="431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748146" y="1559865"/>
              <a:ext cx="0" cy="43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673028" y="1638483"/>
              <a:ext cx="0" cy="273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99209" y="1689112"/>
              <a:ext cx="0" cy="163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직선 연결선 21"/>
          <p:cNvCxnSpPr/>
          <p:nvPr/>
        </p:nvCxnSpPr>
        <p:spPr>
          <a:xfrm>
            <a:off x="6208940" y="1407869"/>
            <a:ext cx="0" cy="247169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915025" y="3653494"/>
            <a:ext cx="30064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8404164" y="3717853"/>
            <a:ext cx="678327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V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5712158" y="2832492"/>
            <a:ext cx="0" cy="483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5659633" y="2725205"/>
            <a:ext cx="481954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>
                <a:solidFill>
                  <a:schemeClr val="tx1"/>
                </a:solidFill>
              </a:rPr>
              <a:t>I</a:t>
            </a:r>
            <a:r>
              <a:rPr lang="en-US" altLang="ko-KR" sz="1350" b="1" baseline="-25000" dirty="0">
                <a:solidFill>
                  <a:schemeClr val="tx1"/>
                </a:solidFill>
              </a:rPr>
              <a:t>DS</a:t>
            </a:r>
            <a:endParaRPr lang="ko-KR" altLang="en-US" sz="1350" b="1" baseline="-250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659633" y="111935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I</a:t>
            </a:r>
            <a:r>
              <a:rPr lang="en-US" altLang="ko-KR" sz="2000" b="1" baseline="-25000" dirty="0">
                <a:solidFill>
                  <a:schemeClr val="tx1"/>
                </a:solidFill>
              </a:rPr>
              <a:t>DS</a:t>
            </a:r>
            <a:endParaRPr lang="ko-KR" altLang="en-US" sz="20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자유형 2"/>
          <p:cNvSpPr/>
          <p:nvPr/>
        </p:nvSpPr>
        <p:spPr>
          <a:xfrm>
            <a:off x="1736342" y="2712164"/>
            <a:ext cx="1365983" cy="233363"/>
          </a:xfrm>
          <a:custGeom>
            <a:avLst/>
            <a:gdLst>
              <a:gd name="connsiteX0" fmla="*/ 0 w 2619375"/>
              <a:gd name="connsiteY0" fmla="*/ 311150 h 311150"/>
              <a:gd name="connsiteX1" fmla="*/ 2619375 w 2619375"/>
              <a:gd name="connsiteY1" fmla="*/ 0 h 311150"/>
              <a:gd name="connsiteX2" fmla="*/ 6350 w 2619375"/>
              <a:gd name="connsiteY2" fmla="*/ 0 h 311150"/>
              <a:gd name="connsiteX3" fmla="*/ 0 w 2619375"/>
              <a:gd name="connsiteY3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5" h="311150">
                <a:moveTo>
                  <a:pt x="0" y="311150"/>
                </a:moveTo>
                <a:lnTo>
                  <a:pt x="2619375" y="0"/>
                </a:lnTo>
                <a:lnTo>
                  <a:pt x="635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6619405" y="2161494"/>
            <a:ext cx="453119" cy="416379"/>
          </a:xfrm>
          <a:custGeom>
            <a:avLst/>
            <a:gdLst>
              <a:gd name="connsiteX0" fmla="*/ 0 w 604158"/>
              <a:gd name="connsiteY0" fmla="*/ 555172 h 555172"/>
              <a:gd name="connsiteX1" fmla="*/ 228600 w 604158"/>
              <a:gd name="connsiteY1" fmla="*/ 97972 h 555172"/>
              <a:gd name="connsiteX2" fmla="*/ 604158 w 604158"/>
              <a:gd name="connsiteY2" fmla="*/ 0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158" h="555172">
                <a:moveTo>
                  <a:pt x="0" y="555172"/>
                </a:moveTo>
                <a:cubicBezTo>
                  <a:pt x="63953" y="372836"/>
                  <a:pt x="127907" y="190501"/>
                  <a:pt x="228600" y="97972"/>
                </a:cubicBezTo>
                <a:cubicBezTo>
                  <a:pt x="329293" y="5443"/>
                  <a:pt x="466725" y="2721"/>
                  <a:pt x="604158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6" name="직사각형 65"/>
          <p:cNvSpPr/>
          <p:nvPr/>
        </p:nvSpPr>
        <p:spPr>
          <a:xfrm>
            <a:off x="1847064" y="3044641"/>
            <a:ext cx="1743082" cy="15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Depletion region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619478" y="4720786"/>
            <a:ext cx="4524522" cy="1647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b="1" dirty="0">
                <a:solidFill>
                  <a:schemeClr val="tx1"/>
                </a:solidFill>
              </a:rPr>
              <a:t>Pinch off </a:t>
            </a:r>
            <a:r>
              <a:rPr lang="ko-KR" altLang="en-US" sz="1500" b="1" dirty="0">
                <a:solidFill>
                  <a:schemeClr val="tx1"/>
                </a:solidFill>
              </a:rPr>
              <a:t>지점부터는 </a:t>
            </a:r>
            <a:r>
              <a:rPr lang="en-US" altLang="ko-KR" sz="1500" b="1" dirty="0">
                <a:solidFill>
                  <a:schemeClr val="tx1"/>
                </a:solidFill>
              </a:rPr>
              <a:t>drain </a:t>
            </a:r>
            <a:r>
              <a:rPr lang="ko-KR" altLang="en-US" sz="1500" b="1" dirty="0">
                <a:solidFill>
                  <a:schemeClr val="tx1"/>
                </a:solidFill>
              </a:rPr>
              <a:t>전압과 무관하게 전류가 일정해진다</a:t>
            </a:r>
            <a:r>
              <a:rPr lang="en-US" altLang="ko-KR" sz="1500" b="1" dirty="0">
                <a:solidFill>
                  <a:schemeClr val="tx1"/>
                </a:solidFill>
              </a:rPr>
              <a:t>. </a:t>
            </a:r>
            <a:r>
              <a:rPr lang="ko-KR" altLang="en-US" sz="1500" b="1" dirty="0">
                <a:solidFill>
                  <a:schemeClr val="tx1"/>
                </a:solidFill>
              </a:rPr>
              <a:t>이때의 전류를 포화전류</a:t>
            </a:r>
            <a:r>
              <a:rPr lang="en-US" altLang="ko-KR" sz="1500" b="1" dirty="0">
                <a:solidFill>
                  <a:schemeClr val="tx1"/>
                </a:solidFill>
              </a:rPr>
              <a:t>(saturation current)</a:t>
            </a:r>
            <a:r>
              <a:rPr lang="ko-KR" altLang="en-US" sz="1500" b="1" dirty="0">
                <a:solidFill>
                  <a:schemeClr val="tx1"/>
                </a:solidFill>
              </a:rPr>
              <a:t>라고 하며 이 지점의 </a:t>
            </a:r>
            <a:r>
              <a:rPr lang="en-US" altLang="ko-KR" sz="1500" b="1" dirty="0">
                <a:solidFill>
                  <a:srgbClr val="FF0000"/>
                </a:solidFill>
              </a:rPr>
              <a:t>bias </a:t>
            </a:r>
            <a:r>
              <a:rPr lang="ko-KR" altLang="en-US" sz="1500" b="1" dirty="0">
                <a:solidFill>
                  <a:srgbClr val="FF0000"/>
                </a:solidFill>
              </a:rPr>
              <a:t>영역</a:t>
            </a:r>
            <a:r>
              <a:rPr lang="ko-KR" altLang="en-US" sz="1500" b="1" dirty="0">
                <a:solidFill>
                  <a:schemeClr val="tx1"/>
                </a:solidFill>
              </a:rPr>
              <a:t>을 </a:t>
            </a:r>
            <a:r>
              <a:rPr lang="en-US" altLang="ko-KR" sz="1500" b="1" dirty="0">
                <a:solidFill>
                  <a:schemeClr val="tx1"/>
                </a:solidFill>
              </a:rPr>
              <a:t>saturation region </a:t>
            </a:r>
            <a:r>
              <a:rPr lang="ko-KR" altLang="en-US" sz="1500" b="1" dirty="0">
                <a:solidFill>
                  <a:schemeClr val="tx1"/>
                </a:solidFill>
              </a:rPr>
              <a:t>이라 한다</a:t>
            </a:r>
            <a:r>
              <a:rPr lang="en-US" altLang="ko-KR" sz="1500" b="1" dirty="0">
                <a:solidFill>
                  <a:schemeClr val="tx1"/>
                </a:solidFill>
              </a:rPr>
              <a:t>.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cxnSp>
        <p:nvCxnSpPr>
          <p:cNvPr id="73" name="직선 연결선 72"/>
          <p:cNvCxnSpPr/>
          <p:nvPr/>
        </p:nvCxnSpPr>
        <p:spPr>
          <a:xfrm>
            <a:off x="7066402" y="2161494"/>
            <a:ext cx="1356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타원 74"/>
          <p:cNvSpPr/>
          <p:nvPr/>
        </p:nvSpPr>
        <p:spPr>
          <a:xfrm>
            <a:off x="7823710" y="2109149"/>
            <a:ext cx="98929" cy="989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76" name="직선 연결선 75"/>
          <p:cNvCxnSpPr/>
          <p:nvPr/>
        </p:nvCxnSpPr>
        <p:spPr>
          <a:xfrm>
            <a:off x="7075907" y="2208078"/>
            <a:ext cx="0" cy="157039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직사각형 86"/>
              <p:cNvSpPr/>
              <p:nvPr/>
            </p:nvSpPr>
            <p:spPr>
              <a:xfrm>
                <a:off x="6839846" y="3721684"/>
                <a:ext cx="575799" cy="31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ko-KR" sz="1500" b="1" i="1" baseline="-25000">
                          <a:latin typeface="Cambria Math" panose="02040503050406030204" pitchFamily="18" charset="0"/>
                        </a:rPr>
                        <m:t>𝑫𝑺𝒕</m:t>
                      </m:r>
                    </m:oMath>
                  </m:oMathPara>
                </a14:m>
                <a:endParaRPr lang="ko-KR" altLang="en-US" sz="1500" b="1" baseline="-25000" dirty="0"/>
              </a:p>
            </p:txBody>
          </p:sp>
        </mc:Choice>
        <mc:Fallback xmlns="">
          <p:sp>
            <p:nvSpPr>
              <p:cNvPr id="87" name="직사각형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846" y="3721684"/>
                <a:ext cx="575799" cy="317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76" y="44624"/>
            <a:ext cx="8813748" cy="609600"/>
          </a:xfrm>
        </p:spPr>
        <p:txBody>
          <a:bodyPr/>
          <a:lstStyle/>
          <a:p>
            <a:r>
              <a:rPr lang="en-US" altLang="ko-KR" dirty="0"/>
              <a:t>MOSFET </a:t>
            </a:r>
            <a:r>
              <a:rPr lang="ko-KR" altLang="en-US" dirty="0"/>
              <a:t>동작 원리 </a:t>
            </a:r>
            <a:r>
              <a:rPr lang="en-US" altLang="ko-KR" dirty="0"/>
              <a:t>– Output characteristic (I</a:t>
            </a:r>
            <a:r>
              <a:rPr lang="en-US" altLang="ko-KR" baseline="-25000" dirty="0"/>
              <a:t>D</a:t>
            </a:r>
            <a:r>
              <a:rPr lang="en-US" altLang="ko-KR" dirty="0"/>
              <a:t>-V</a:t>
            </a:r>
            <a:r>
              <a:rPr lang="en-US" altLang="ko-KR" baseline="-25000" dirty="0"/>
              <a:t>D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89" name="그룹 88"/>
          <p:cNvGrpSpPr/>
          <p:nvPr/>
        </p:nvGrpSpPr>
        <p:grpSpPr>
          <a:xfrm>
            <a:off x="4583770" y="2370465"/>
            <a:ext cx="1331255" cy="1283029"/>
            <a:chOff x="7022660" y="1601219"/>
            <a:chExt cx="1775007" cy="1710705"/>
          </a:xfrm>
        </p:grpSpPr>
        <p:grpSp>
          <p:nvGrpSpPr>
            <p:cNvPr id="90" name="그룹 89"/>
            <p:cNvGrpSpPr/>
            <p:nvPr/>
          </p:nvGrpSpPr>
          <p:grpSpPr>
            <a:xfrm>
              <a:off x="7654974" y="2031951"/>
              <a:ext cx="740298" cy="1172441"/>
              <a:chOff x="4500184" y="4225636"/>
              <a:chExt cx="740298" cy="1172441"/>
            </a:xfrm>
          </p:grpSpPr>
          <p:cxnSp>
            <p:nvCxnSpPr>
              <p:cNvPr id="97" name="직선 연결선 96"/>
              <p:cNvCxnSpPr/>
              <p:nvPr/>
            </p:nvCxnSpPr>
            <p:spPr>
              <a:xfrm>
                <a:off x="4807287" y="4566804"/>
                <a:ext cx="0" cy="4883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/>
              <p:nvPr/>
            </p:nvCxnSpPr>
            <p:spPr>
              <a:xfrm>
                <a:off x="4919524" y="4410941"/>
                <a:ext cx="0" cy="800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/>
              <p:cNvCxnSpPr/>
              <p:nvPr/>
            </p:nvCxnSpPr>
            <p:spPr>
              <a:xfrm flipH="1">
                <a:off x="4500184" y="4785013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 flipH="1">
                <a:off x="4933379" y="4584122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/>
              <p:cNvCxnSpPr/>
              <p:nvPr/>
            </p:nvCxnSpPr>
            <p:spPr>
              <a:xfrm flipH="1">
                <a:off x="4933379" y="5027468"/>
                <a:ext cx="3071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/>
              <p:cNvCxnSpPr/>
              <p:nvPr/>
            </p:nvCxnSpPr>
            <p:spPr>
              <a:xfrm>
                <a:off x="5240482" y="5027468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/>
              <p:cNvCxnSpPr/>
              <p:nvPr/>
            </p:nvCxnSpPr>
            <p:spPr>
              <a:xfrm>
                <a:off x="5240482" y="4225636"/>
                <a:ext cx="0" cy="37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직사각형 90"/>
            <p:cNvSpPr/>
            <p:nvPr/>
          </p:nvSpPr>
          <p:spPr>
            <a:xfrm>
              <a:off x="7022660" y="2367968"/>
              <a:ext cx="689921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chemeClr val="tx1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chemeClr val="tx1"/>
                  </a:solidFill>
                </a:rPr>
                <a:t>GS</a:t>
              </a:r>
              <a:endParaRPr lang="ko-KR" altLang="en-US" sz="13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8112662" y="1601219"/>
              <a:ext cx="685005" cy="43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rgbClr val="FF0000"/>
                  </a:solidFill>
                </a:rPr>
                <a:t>V</a:t>
              </a:r>
              <a:r>
                <a:rPr lang="en-US" altLang="ko-KR" sz="1350" b="1" baseline="-25000" dirty="0">
                  <a:solidFill>
                    <a:srgbClr val="FF0000"/>
                  </a:solidFill>
                </a:rPr>
                <a:t>DS</a:t>
              </a:r>
              <a:endParaRPr lang="ko-KR" altLang="en-US" sz="1350" b="1" baseline="-25000" dirty="0">
                <a:solidFill>
                  <a:srgbClr val="FF0000"/>
                </a:solidFill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 rot="16200000">
              <a:off x="8348354" y="3133101"/>
              <a:ext cx="93837" cy="263810"/>
              <a:chOff x="599209" y="1559865"/>
              <a:chExt cx="148937" cy="431223"/>
            </a:xfrm>
          </p:grpSpPr>
          <p:cxnSp>
            <p:nvCxnSpPr>
              <p:cNvPr id="94" name="직선 연결선 93"/>
              <p:cNvCxnSpPr/>
              <p:nvPr/>
            </p:nvCxnSpPr>
            <p:spPr>
              <a:xfrm>
                <a:off x="748146" y="1559865"/>
                <a:ext cx="0" cy="431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>
                <a:off x="673028" y="1638483"/>
                <a:ext cx="0" cy="273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/>
              <p:nvPr/>
            </p:nvCxnSpPr>
            <p:spPr>
              <a:xfrm>
                <a:off x="599209" y="1689112"/>
                <a:ext cx="0" cy="163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8</a:t>
            </a:fld>
            <a:endParaRPr lang="ko-KR" altLang="en-US"/>
          </a:p>
        </p:txBody>
      </p:sp>
      <p:cxnSp>
        <p:nvCxnSpPr>
          <p:cNvPr id="104" name="직선 연결선 103"/>
          <p:cNvCxnSpPr/>
          <p:nvPr/>
        </p:nvCxnSpPr>
        <p:spPr bwMode="auto">
          <a:xfrm>
            <a:off x="458939" y="2764732"/>
            <a:ext cx="4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직선 화살표 연결선 104"/>
          <p:cNvCxnSpPr/>
          <p:nvPr/>
        </p:nvCxnSpPr>
        <p:spPr bwMode="auto">
          <a:xfrm>
            <a:off x="458939" y="2764732"/>
            <a:ext cx="0" cy="11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직사각형 105"/>
          <p:cNvSpPr/>
          <p:nvPr/>
        </p:nvSpPr>
        <p:spPr bwMode="auto">
          <a:xfrm>
            <a:off x="182730" y="3929101"/>
            <a:ext cx="2842826" cy="363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Energy band diagram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1677709" y="2764732"/>
            <a:ext cx="2100255" cy="266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30" b="1" dirty="0"/>
              <a:t>Channel inversion layer</a:t>
            </a:r>
            <a:endParaRPr lang="ko-KR" altLang="en-US" sz="1130" b="1" dirty="0"/>
          </a:p>
        </p:txBody>
      </p:sp>
      <p:cxnSp>
        <p:nvCxnSpPr>
          <p:cNvPr id="108" name="직선 연결선 107"/>
          <p:cNvCxnSpPr/>
          <p:nvPr/>
        </p:nvCxnSpPr>
        <p:spPr bwMode="auto">
          <a:xfrm>
            <a:off x="817612" y="4826957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직선 연결선 108"/>
          <p:cNvCxnSpPr/>
          <p:nvPr/>
        </p:nvCxnSpPr>
        <p:spPr bwMode="auto">
          <a:xfrm>
            <a:off x="3624506" y="5407847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직선 연결선 109"/>
          <p:cNvCxnSpPr/>
          <p:nvPr/>
        </p:nvCxnSpPr>
        <p:spPr bwMode="auto">
          <a:xfrm>
            <a:off x="2191919" y="4713861"/>
            <a:ext cx="5266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직선 연결선 112"/>
          <p:cNvCxnSpPr/>
          <p:nvPr/>
        </p:nvCxnSpPr>
        <p:spPr bwMode="auto">
          <a:xfrm>
            <a:off x="817612" y="5701938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직선 연결선 113"/>
          <p:cNvCxnSpPr/>
          <p:nvPr/>
        </p:nvCxnSpPr>
        <p:spPr bwMode="auto">
          <a:xfrm>
            <a:off x="3624506" y="6261580"/>
            <a:ext cx="9949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직선 연결선 114"/>
          <p:cNvCxnSpPr/>
          <p:nvPr/>
        </p:nvCxnSpPr>
        <p:spPr bwMode="auto">
          <a:xfrm>
            <a:off x="2191919" y="5598367"/>
            <a:ext cx="5266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직사각형 122"/>
          <p:cNvSpPr/>
          <p:nvPr/>
        </p:nvSpPr>
        <p:spPr bwMode="auto">
          <a:xfrm>
            <a:off x="358207" y="4616877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C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24" name="직사각형 123"/>
          <p:cNvSpPr/>
          <p:nvPr/>
        </p:nvSpPr>
        <p:spPr bwMode="auto">
          <a:xfrm>
            <a:off x="338896" y="5467476"/>
            <a:ext cx="501262" cy="492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E</a:t>
            </a:r>
            <a:r>
              <a:rPr kumimoji="0" lang="en-US" altLang="ko-KR" sz="1800" b="1" i="0" u="none" strike="noStrike" cap="none" normalizeH="0" baseline="-25000" dirty="0">
                <a:ln>
                  <a:noFill/>
                </a:ln>
                <a:effectLst/>
                <a:latin typeface="Times New Roman" pitchFamily="18" charset="0"/>
              </a:rPr>
              <a:t>V</a:t>
            </a:r>
            <a:endParaRPr kumimoji="0" lang="ko-KR" altLang="en-US" sz="1800" b="1" i="0" u="none" strike="noStrike" cap="none" normalizeH="0" baseline="-2500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grpSp>
        <p:nvGrpSpPr>
          <p:cNvPr id="131" name="그룹 130"/>
          <p:cNvGrpSpPr/>
          <p:nvPr/>
        </p:nvGrpSpPr>
        <p:grpSpPr>
          <a:xfrm>
            <a:off x="2244513" y="4714313"/>
            <a:ext cx="1841475" cy="690790"/>
            <a:chOff x="2717914" y="4913770"/>
            <a:chExt cx="1238522" cy="563195"/>
          </a:xfrm>
          <a:noFill/>
        </p:grpSpPr>
        <p:sp>
          <p:nvSpPr>
            <p:cNvPr id="132" name="원호 131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원호 132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2256131" y="5599087"/>
            <a:ext cx="1841475" cy="662493"/>
            <a:chOff x="2717914" y="4913770"/>
            <a:chExt cx="1238522" cy="563195"/>
          </a:xfrm>
          <a:noFill/>
        </p:grpSpPr>
        <p:sp>
          <p:nvSpPr>
            <p:cNvPr id="138" name="원호 137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원호 138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3" name="그룹 142"/>
          <p:cNvGrpSpPr/>
          <p:nvPr/>
        </p:nvGrpSpPr>
        <p:grpSpPr>
          <a:xfrm flipH="1">
            <a:off x="1617630" y="5599087"/>
            <a:ext cx="763619" cy="102851"/>
            <a:chOff x="2717914" y="4913770"/>
            <a:chExt cx="1238522" cy="563195"/>
          </a:xfrm>
          <a:noFill/>
        </p:grpSpPr>
        <p:sp>
          <p:nvSpPr>
            <p:cNvPr id="144" name="원호 143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원호 144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그룹 145"/>
          <p:cNvGrpSpPr/>
          <p:nvPr/>
        </p:nvGrpSpPr>
        <p:grpSpPr>
          <a:xfrm flipH="1">
            <a:off x="1617629" y="4713604"/>
            <a:ext cx="763619" cy="112125"/>
            <a:chOff x="2717914" y="4913770"/>
            <a:chExt cx="1238522" cy="563195"/>
          </a:xfrm>
          <a:noFill/>
        </p:grpSpPr>
        <p:sp>
          <p:nvSpPr>
            <p:cNvPr id="147" name="원호 146"/>
            <p:cNvSpPr/>
            <p:nvPr/>
          </p:nvSpPr>
          <p:spPr bwMode="auto">
            <a:xfrm>
              <a:off x="2717914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원호 147"/>
            <p:cNvSpPr/>
            <p:nvPr/>
          </p:nvSpPr>
          <p:spPr bwMode="auto">
            <a:xfrm rot="10800000">
              <a:off x="3337175" y="4913770"/>
              <a:ext cx="619261" cy="563195"/>
            </a:xfrm>
            <a:prstGeom prst="arc">
              <a:avLst/>
            </a:prstGeom>
            <a:grp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9" name="그룹 148"/>
          <p:cNvGrpSpPr/>
          <p:nvPr/>
        </p:nvGrpSpPr>
        <p:grpSpPr>
          <a:xfrm>
            <a:off x="1510183" y="4436714"/>
            <a:ext cx="122147" cy="122147"/>
            <a:chOff x="1510183" y="4617689"/>
            <a:chExt cx="175215" cy="175215"/>
          </a:xfrm>
        </p:grpSpPr>
        <p:sp>
          <p:nvSpPr>
            <p:cNvPr id="150" name="타원 149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1" name="직선 연결선 150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" name="그룹 151"/>
          <p:cNvGrpSpPr/>
          <p:nvPr/>
        </p:nvGrpSpPr>
        <p:grpSpPr>
          <a:xfrm>
            <a:off x="1662583" y="4589114"/>
            <a:ext cx="122147" cy="122147"/>
            <a:chOff x="1510183" y="4617689"/>
            <a:chExt cx="175215" cy="175215"/>
          </a:xfrm>
        </p:grpSpPr>
        <p:sp>
          <p:nvSpPr>
            <p:cNvPr id="153" name="타원 152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4" name="직선 연결선 153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5" name="그룹 154"/>
          <p:cNvGrpSpPr/>
          <p:nvPr/>
        </p:nvGrpSpPr>
        <p:grpSpPr>
          <a:xfrm>
            <a:off x="1216994" y="4539449"/>
            <a:ext cx="122147" cy="122147"/>
            <a:chOff x="1510183" y="4617689"/>
            <a:chExt cx="175215" cy="175215"/>
          </a:xfrm>
        </p:grpSpPr>
        <p:sp>
          <p:nvSpPr>
            <p:cNvPr id="156" name="타원 155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7" name="직선 연결선 156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8" name="그룹 157"/>
          <p:cNvGrpSpPr/>
          <p:nvPr/>
        </p:nvGrpSpPr>
        <p:grpSpPr>
          <a:xfrm>
            <a:off x="1378974" y="4633192"/>
            <a:ext cx="122147" cy="122147"/>
            <a:chOff x="1510183" y="4617689"/>
            <a:chExt cx="175215" cy="175215"/>
          </a:xfrm>
        </p:grpSpPr>
        <p:sp>
          <p:nvSpPr>
            <p:cNvPr id="159" name="타원 158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0" name="직선 연결선 159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1" name="직선 화살표 연결선 160"/>
          <p:cNvCxnSpPr/>
          <p:nvPr/>
        </p:nvCxnSpPr>
        <p:spPr bwMode="auto">
          <a:xfrm>
            <a:off x="1662583" y="4494370"/>
            <a:ext cx="19275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직선 화살표 연결선 161"/>
          <p:cNvCxnSpPr/>
          <p:nvPr/>
        </p:nvCxnSpPr>
        <p:spPr bwMode="auto">
          <a:xfrm>
            <a:off x="1378974" y="4589114"/>
            <a:ext cx="17331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3" name="그룹 162"/>
          <p:cNvGrpSpPr/>
          <p:nvPr/>
        </p:nvGrpSpPr>
        <p:grpSpPr>
          <a:xfrm>
            <a:off x="1292016" y="4339672"/>
            <a:ext cx="122147" cy="122147"/>
            <a:chOff x="1510183" y="4617689"/>
            <a:chExt cx="175215" cy="175215"/>
          </a:xfrm>
        </p:grpSpPr>
        <p:sp>
          <p:nvSpPr>
            <p:cNvPr id="164" name="타원 163"/>
            <p:cNvSpPr/>
            <p:nvPr/>
          </p:nvSpPr>
          <p:spPr bwMode="auto">
            <a:xfrm>
              <a:off x="1510183" y="4617689"/>
              <a:ext cx="175215" cy="175215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5" name="직선 연결선 164"/>
            <p:cNvCxnSpPr/>
            <p:nvPr/>
          </p:nvCxnSpPr>
          <p:spPr bwMode="auto">
            <a:xfrm flipV="1">
              <a:off x="1549919" y="4707746"/>
              <a:ext cx="102098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6" name="직선 화살표 연결선 165"/>
          <p:cNvCxnSpPr/>
          <p:nvPr/>
        </p:nvCxnSpPr>
        <p:spPr bwMode="auto">
          <a:xfrm>
            <a:off x="1445430" y="4396607"/>
            <a:ext cx="1463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직선 화살표 연결선 166"/>
          <p:cNvCxnSpPr/>
          <p:nvPr/>
        </p:nvCxnSpPr>
        <p:spPr bwMode="auto">
          <a:xfrm>
            <a:off x="1784730" y="4651895"/>
            <a:ext cx="18054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직사각형 110"/>
          <p:cNvSpPr/>
          <p:nvPr/>
        </p:nvSpPr>
        <p:spPr bwMode="auto">
          <a:xfrm>
            <a:off x="7066402" y="2165930"/>
            <a:ext cx="2016089" cy="3866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Saturation region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12" name="직사각형 111"/>
          <p:cNvSpPr/>
          <p:nvPr/>
        </p:nvSpPr>
        <p:spPr bwMode="auto">
          <a:xfrm>
            <a:off x="3303797" y="1523631"/>
            <a:ext cx="1797414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DS</a:t>
            </a:r>
            <a:r>
              <a:rPr lang="en-US" altLang="ko-KR" b="1" dirty="0">
                <a:latin typeface="Times New Roman" pitchFamily="18" charset="0"/>
              </a:rPr>
              <a:t> &gt; </a:t>
            </a: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Dst</a:t>
            </a:r>
            <a:r>
              <a:rPr lang="en-US" altLang="ko-KR" b="1" dirty="0">
                <a:latin typeface="Times New Roman" pitchFamily="18" charset="0"/>
              </a:rPr>
              <a:t> 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직사각형 115"/>
          <p:cNvSpPr/>
          <p:nvPr/>
        </p:nvSpPr>
        <p:spPr bwMode="auto">
          <a:xfrm>
            <a:off x="1789334" y="1132997"/>
            <a:ext cx="1858296" cy="3635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latin typeface="Times New Roman" pitchFamily="18" charset="0"/>
              </a:rPr>
              <a:t>V</a:t>
            </a:r>
            <a:r>
              <a:rPr lang="en-US" altLang="ko-KR" b="1" baseline="-25000" dirty="0">
                <a:latin typeface="Times New Roman" pitchFamily="18" charset="0"/>
              </a:rPr>
              <a:t>GS</a:t>
            </a:r>
            <a:r>
              <a:rPr lang="en-US" altLang="ko-KR" b="1" dirty="0">
                <a:latin typeface="Times New Roman" pitchFamily="18" charset="0"/>
              </a:rPr>
              <a:t> &gt; </a:t>
            </a:r>
            <a:r>
              <a:rPr lang="en-US" altLang="ko-KR" b="1" dirty="0" err="1">
                <a:latin typeface="Times New Roman" pitchFamily="18" charset="0"/>
              </a:rPr>
              <a:t>V</a:t>
            </a:r>
            <a:r>
              <a:rPr lang="en-US" altLang="ko-KR" b="1" baseline="-25000" dirty="0" err="1">
                <a:latin typeface="Times New Roman" pitchFamily="18" charset="0"/>
              </a:rPr>
              <a:t>Th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직사각형 116"/>
          <p:cNvSpPr/>
          <p:nvPr/>
        </p:nvSpPr>
        <p:spPr bwMode="auto">
          <a:xfrm>
            <a:off x="6506308" y="2962379"/>
            <a:ext cx="1552197" cy="3866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Linear</a:t>
            </a:r>
            <a:r>
              <a:rPr kumimoji="0" lang="en-US" altLang="ko-KR" sz="1800" b="1" i="0" u="none" strike="noStrike" cap="none" normalizeH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region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2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>
            <a:off x="2454503" y="3094975"/>
            <a:ext cx="471488" cy="771525"/>
          </a:xfrm>
          <a:custGeom>
            <a:avLst/>
            <a:gdLst>
              <a:gd name="connsiteX0" fmla="*/ 0 w 628650"/>
              <a:gd name="connsiteY0" fmla="*/ 1028700 h 1028700"/>
              <a:gd name="connsiteX1" fmla="*/ 375557 w 628650"/>
              <a:gd name="connsiteY1" fmla="*/ 620486 h 1028700"/>
              <a:gd name="connsiteX2" fmla="*/ 628650 w 628650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1028700">
                <a:moveTo>
                  <a:pt x="0" y="1028700"/>
                </a:moveTo>
                <a:cubicBezTo>
                  <a:pt x="135391" y="910318"/>
                  <a:pt x="270782" y="791936"/>
                  <a:pt x="375557" y="620486"/>
                </a:cubicBezTo>
                <a:cubicBezTo>
                  <a:pt x="480332" y="449036"/>
                  <a:pt x="554491" y="224518"/>
                  <a:pt x="62865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/>
          </a:p>
        </p:txBody>
      </p:sp>
      <p:cxnSp>
        <p:nvCxnSpPr>
          <p:cNvPr id="25" name="직선 연결선 24"/>
          <p:cNvCxnSpPr>
            <a:stCxn id="21" idx="2"/>
          </p:cNvCxnSpPr>
          <p:nvPr/>
        </p:nvCxnSpPr>
        <p:spPr>
          <a:xfrm flipV="1">
            <a:off x="2925990" y="1987472"/>
            <a:ext cx="263298" cy="11075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1108943" y="1630300"/>
            <a:ext cx="0" cy="247169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직사각형 103"/>
          <p:cNvSpPr/>
          <p:nvPr/>
        </p:nvSpPr>
        <p:spPr>
          <a:xfrm>
            <a:off x="3377111" y="3892158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V</a:t>
            </a:r>
            <a:r>
              <a:rPr lang="en-US" altLang="ko-KR" b="1" baseline="-25000" dirty="0">
                <a:solidFill>
                  <a:schemeClr val="tx1"/>
                </a:solidFill>
              </a:rPr>
              <a:t>GS</a:t>
            </a:r>
            <a:endParaRPr lang="ko-KR" alt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559637" y="1341783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I</a:t>
            </a:r>
            <a:r>
              <a:rPr lang="en-US" altLang="ko-KR" b="1" baseline="-25000" dirty="0">
                <a:solidFill>
                  <a:schemeClr val="tx1"/>
                </a:solidFill>
              </a:rPr>
              <a:t>DS</a:t>
            </a:r>
            <a:endParaRPr lang="ko-KR" altLang="en-US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2051090" y="1466630"/>
                <a:ext cx="1743554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20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2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20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20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2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d>
                        <m:dPr>
                          <m:ctrlPr>
                            <a:rPr lang="en-US" altLang="ko-KR" sz="1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20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2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ko-K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2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200" b="1" i="1" baseline="3000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200" b="1" baseline="30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90" y="1466630"/>
                <a:ext cx="1743554" cy="345672"/>
              </a:xfrm>
              <a:prstGeom prst="rect">
                <a:avLst/>
              </a:prstGeom>
              <a:blipFill rotWithShape="0">
                <a:blip r:embed="rId2"/>
                <a:stretch>
                  <a:fillRect l="-1748" t="-3571" r="-699" b="-160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4977087" y="2383925"/>
            <a:ext cx="2219934" cy="1492000"/>
            <a:chOff x="1012372" y="2122714"/>
            <a:chExt cx="2959912" cy="1989333"/>
          </a:xfrm>
        </p:grpSpPr>
        <p:cxnSp>
          <p:nvCxnSpPr>
            <p:cNvPr id="36" name="직선 연결선 35"/>
            <p:cNvCxnSpPr/>
            <p:nvPr/>
          </p:nvCxnSpPr>
          <p:spPr>
            <a:xfrm flipV="1">
              <a:off x="1012372" y="2661558"/>
              <a:ext cx="558751" cy="14504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자유형 9"/>
            <p:cNvSpPr/>
            <p:nvPr/>
          </p:nvSpPr>
          <p:spPr>
            <a:xfrm>
              <a:off x="1580105" y="2122714"/>
              <a:ext cx="604159" cy="555172"/>
            </a:xfrm>
            <a:custGeom>
              <a:avLst/>
              <a:gdLst>
                <a:gd name="connsiteX0" fmla="*/ 0 w 604158"/>
                <a:gd name="connsiteY0" fmla="*/ 555172 h 555172"/>
                <a:gd name="connsiteX1" fmla="*/ 228600 w 604158"/>
                <a:gd name="connsiteY1" fmla="*/ 97972 h 555172"/>
                <a:gd name="connsiteX2" fmla="*/ 604158 w 604158"/>
                <a:gd name="connsiteY2" fmla="*/ 0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158" h="555172">
                  <a:moveTo>
                    <a:pt x="0" y="555172"/>
                  </a:moveTo>
                  <a:cubicBezTo>
                    <a:pt x="63953" y="372836"/>
                    <a:pt x="127907" y="190501"/>
                    <a:pt x="228600" y="97972"/>
                  </a:cubicBezTo>
                  <a:cubicBezTo>
                    <a:pt x="329293" y="5443"/>
                    <a:pt x="466725" y="2721"/>
                    <a:pt x="60415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2163537" y="2122714"/>
              <a:ext cx="180874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59"/>
          <p:cNvGrpSpPr/>
          <p:nvPr/>
        </p:nvGrpSpPr>
        <p:grpSpPr>
          <a:xfrm>
            <a:off x="4983210" y="2683962"/>
            <a:ext cx="2213811" cy="1191962"/>
            <a:chOff x="1012372" y="2122714"/>
            <a:chExt cx="3236500" cy="1989333"/>
          </a:xfrm>
        </p:grpSpPr>
        <p:cxnSp>
          <p:nvCxnSpPr>
            <p:cNvPr id="65" name="직선 연결선 64"/>
            <p:cNvCxnSpPr/>
            <p:nvPr/>
          </p:nvCxnSpPr>
          <p:spPr>
            <a:xfrm flipV="1">
              <a:off x="1012372" y="2661558"/>
              <a:ext cx="558751" cy="14504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자유형 65"/>
            <p:cNvSpPr/>
            <p:nvPr/>
          </p:nvSpPr>
          <p:spPr>
            <a:xfrm>
              <a:off x="1567391" y="2122714"/>
              <a:ext cx="604158" cy="555172"/>
            </a:xfrm>
            <a:custGeom>
              <a:avLst/>
              <a:gdLst>
                <a:gd name="connsiteX0" fmla="*/ 0 w 604158"/>
                <a:gd name="connsiteY0" fmla="*/ 555172 h 555172"/>
                <a:gd name="connsiteX1" fmla="*/ 228600 w 604158"/>
                <a:gd name="connsiteY1" fmla="*/ 97972 h 555172"/>
                <a:gd name="connsiteX2" fmla="*/ 604158 w 604158"/>
                <a:gd name="connsiteY2" fmla="*/ 0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158" h="555172">
                  <a:moveTo>
                    <a:pt x="0" y="555172"/>
                  </a:moveTo>
                  <a:cubicBezTo>
                    <a:pt x="63953" y="372836"/>
                    <a:pt x="127907" y="190501"/>
                    <a:pt x="228600" y="97972"/>
                  </a:cubicBezTo>
                  <a:cubicBezTo>
                    <a:pt x="329293" y="5443"/>
                    <a:pt x="466725" y="2721"/>
                    <a:pt x="60415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2163537" y="2122714"/>
              <a:ext cx="208533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그룹 72"/>
          <p:cNvGrpSpPr/>
          <p:nvPr/>
        </p:nvGrpSpPr>
        <p:grpSpPr>
          <a:xfrm>
            <a:off x="4983210" y="3001337"/>
            <a:ext cx="2247252" cy="874586"/>
            <a:chOff x="1012372" y="2122714"/>
            <a:chExt cx="3532844" cy="1989333"/>
          </a:xfrm>
        </p:grpSpPr>
        <p:cxnSp>
          <p:nvCxnSpPr>
            <p:cNvPr id="74" name="직선 연결선 73"/>
            <p:cNvCxnSpPr/>
            <p:nvPr/>
          </p:nvCxnSpPr>
          <p:spPr>
            <a:xfrm flipV="1">
              <a:off x="1012372" y="2661558"/>
              <a:ext cx="558751" cy="14504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자유형 74"/>
            <p:cNvSpPr/>
            <p:nvPr/>
          </p:nvSpPr>
          <p:spPr>
            <a:xfrm>
              <a:off x="1567543" y="2122714"/>
              <a:ext cx="604158" cy="555172"/>
            </a:xfrm>
            <a:custGeom>
              <a:avLst/>
              <a:gdLst>
                <a:gd name="connsiteX0" fmla="*/ 0 w 604158"/>
                <a:gd name="connsiteY0" fmla="*/ 555172 h 555172"/>
                <a:gd name="connsiteX1" fmla="*/ 228600 w 604158"/>
                <a:gd name="connsiteY1" fmla="*/ 97972 h 555172"/>
                <a:gd name="connsiteX2" fmla="*/ 604158 w 604158"/>
                <a:gd name="connsiteY2" fmla="*/ 0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158" h="555172">
                  <a:moveTo>
                    <a:pt x="0" y="555172"/>
                  </a:moveTo>
                  <a:cubicBezTo>
                    <a:pt x="63953" y="372836"/>
                    <a:pt x="127907" y="190501"/>
                    <a:pt x="228600" y="97972"/>
                  </a:cubicBezTo>
                  <a:cubicBezTo>
                    <a:pt x="329293" y="5443"/>
                    <a:pt x="466725" y="2721"/>
                    <a:pt x="60415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2163537" y="2122714"/>
              <a:ext cx="238167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그룹 90"/>
          <p:cNvGrpSpPr/>
          <p:nvPr/>
        </p:nvGrpSpPr>
        <p:grpSpPr>
          <a:xfrm>
            <a:off x="4981813" y="3283054"/>
            <a:ext cx="2221331" cy="586070"/>
            <a:chOff x="1012372" y="2122714"/>
            <a:chExt cx="4373979" cy="1989333"/>
          </a:xfrm>
        </p:grpSpPr>
        <p:cxnSp>
          <p:nvCxnSpPr>
            <p:cNvPr id="92" name="직선 연결선 91"/>
            <p:cNvCxnSpPr/>
            <p:nvPr/>
          </p:nvCxnSpPr>
          <p:spPr>
            <a:xfrm flipV="1">
              <a:off x="1012372" y="2661558"/>
              <a:ext cx="558751" cy="14504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자유형 92"/>
            <p:cNvSpPr/>
            <p:nvPr/>
          </p:nvSpPr>
          <p:spPr>
            <a:xfrm>
              <a:off x="1567543" y="2122714"/>
              <a:ext cx="604158" cy="555172"/>
            </a:xfrm>
            <a:custGeom>
              <a:avLst/>
              <a:gdLst>
                <a:gd name="connsiteX0" fmla="*/ 0 w 604158"/>
                <a:gd name="connsiteY0" fmla="*/ 555172 h 555172"/>
                <a:gd name="connsiteX1" fmla="*/ 228600 w 604158"/>
                <a:gd name="connsiteY1" fmla="*/ 97972 h 555172"/>
                <a:gd name="connsiteX2" fmla="*/ 604158 w 604158"/>
                <a:gd name="connsiteY2" fmla="*/ 0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158" h="555172">
                  <a:moveTo>
                    <a:pt x="0" y="555172"/>
                  </a:moveTo>
                  <a:cubicBezTo>
                    <a:pt x="63953" y="372836"/>
                    <a:pt x="127907" y="190501"/>
                    <a:pt x="228600" y="97972"/>
                  </a:cubicBezTo>
                  <a:cubicBezTo>
                    <a:pt x="329293" y="5443"/>
                    <a:pt x="466725" y="2721"/>
                    <a:pt x="60415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cxnSp>
          <p:nvCxnSpPr>
            <p:cNvPr id="94" name="직선 연결선 93"/>
            <p:cNvCxnSpPr/>
            <p:nvPr/>
          </p:nvCxnSpPr>
          <p:spPr>
            <a:xfrm>
              <a:off x="2163537" y="2122714"/>
              <a:ext cx="322281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그룹 94"/>
          <p:cNvGrpSpPr/>
          <p:nvPr/>
        </p:nvGrpSpPr>
        <p:grpSpPr>
          <a:xfrm>
            <a:off x="4983211" y="3621479"/>
            <a:ext cx="2219933" cy="247443"/>
            <a:chOff x="1012372" y="2122714"/>
            <a:chExt cx="6410659" cy="1989333"/>
          </a:xfrm>
        </p:grpSpPr>
        <p:cxnSp>
          <p:nvCxnSpPr>
            <p:cNvPr id="96" name="직선 연결선 95"/>
            <p:cNvCxnSpPr/>
            <p:nvPr/>
          </p:nvCxnSpPr>
          <p:spPr>
            <a:xfrm flipV="1">
              <a:off x="1012372" y="2661558"/>
              <a:ext cx="558751" cy="14504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자유형 96"/>
            <p:cNvSpPr/>
            <p:nvPr/>
          </p:nvSpPr>
          <p:spPr>
            <a:xfrm>
              <a:off x="1567543" y="2122714"/>
              <a:ext cx="604158" cy="555172"/>
            </a:xfrm>
            <a:custGeom>
              <a:avLst/>
              <a:gdLst>
                <a:gd name="connsiteX0" fmla="*/ 0 w 604158"/>
                <a:gd name="connsiteY0" fmla="*/ 555172 h 555172"/>
                <a:gd name="connsiteX1" fmla="*/ 228600 w 604158"/>
                <a:gd name="connsiteY1" fmla="*/ 97972 h 555172"/>
                <a:gd name="connsiteX2" fmla="*/ 604158 w 604158"/>
                <a:gd name="connsiteY2" fmla="*/ 0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158" h="555172">
                  <a:moveTo>
                    <a:pt x="0" y="555172"/>
                  </a:moveTo>
                  <a:cubicBezTo>
                    <a:pt x="63953" y="372836"/>
                    <a:pt x="127907" y="190501"/>
                    <a:pt x="228600" y="97972"/>
                  </a:cubicBezTo>
                  <a:cubicBezTo>
                    <a:pt x="329293" y="5443"/>
                    <a:pt x="466725" y="2721"/>
                    <a:pt x="60415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cxnSp>
          <p:nvCxnSpPr>
            <p:cNvPr id="98" name="직선 연결선 97"/>
            <p:cNvCxnSpPr/>
            <p:nvPr/>
          </p:nvCxnSpPr>
          <p:spPr>
            <a:xfrm>
              <a:off x="2163538" y="2122714"/>
              <a:ext cx="5259493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98"/>
          <p:cNvGrpSpPr/>
          <p:nvPr/>
        </p:nvGrpSpPr>
        <p:grpSpPr>
          <a:xfrm>
            <a:off x="4983210" y="3825047"/>
            <a:ext cx="2219934" cy="35330"/>
            <a:chOff x="1012372" y="2122714"/>
            <a:chExt cx="9716719" cy="1989333"/>
          </a:xfrm>
        </p:grpSpPr>
        <p:cxnSp>
          <p:nvCxnSpPr>
            <p:cNvPr id="100" name="직선 연결선 99"/>
            <p:cNvCxnSpPr/>
            <p:nvPr/>
          </p:nvCxnSpPr>
          <p:spPr>
            <a:xfrm flipV="1">
              <a:off x="1012372" y="2661558"/>
              <a:ext cx="558751" cy="14504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자유형 100"/>
            <p:cNvSpPr/>
            <p:nvPr/>
          </p:nvSpPr>
          <p:spPr>
            <a:xfrm>
              <a:off x="1567543" y="2122714"/>
              <a:ext cx="604158" cy="555172"/>
            </a:xfrm>
            <a:custGeom>
              <a:avLst/>
              <a:gdLst>
                <a:gd name="connsiteX0" fmla="*/ 0 w 604158"/>
                <a:gd name="connsiteY0" fmla="*/ 555172 h 555172"/>
                <a:gd name="connsiteX1" fmla="*/ 228600 w 604158"/>
                <a:gd name="connsiteY1" fmla="*/ 97972 h 555172"/>
                <a:gd name="connsiteX2" fmla="*/ 604158 w 604158"/>
                <a:gd name="connsiteY2" fmla="*/ 0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158" h="555172">
                  <a:moveTo>
                    <a:pt x="0" y="555172"/>
                  </a:moveTo>
                  <a:cubicBezTo>
                    <a:pt x="63953" y="372836"/>
                    <a:pt x="127907" y="190501"/>
                    <a:pt x="228600" y="97972"/>
                  </a:cubicBezTo>
                  <a:cubicBezTo>
                    <a:pt x="329293" y="5443"/>
                    <a:pt x="466725" y="2721"/>
                    <a:pt x="60415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cxnSp>
          <p:nvCxnSpPr>
            <p:cNvPr id="102" name="직선 연결선 101"/>
            <p:cNvCxnSpPr/>
            <p:nvPr/>
          </p:nvCxnSpPr>
          <p:spPr>
            <a:xfrm>
              <a:off x="2163539" y="2122714"/>
              <a:ext cx="856555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직선 연결선 21"/>
          <p:cNvCxnSpPr/>
          <p:nvPr/>
        </p:nvCxnSpPr>
        <p:spPr>
          <a:xfrm>
            <a:off x="4977087" y="1630300"/>
            <a:ext cx="0" cy="247169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7460685" y="3894036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V</a:t>
            </a:r>
            <a:r>
              <a:rPr lang="en-US" altLang="ko-KR" b="1" baseline="-25000" dirty="0">
                <a:solidFill>
                  <a:schemeClr val="tx1"/>
                </a:solidFill>
              </a:rPr>
              <a:t>DS</a:t>
            </a:r>
            <a:endParaRPr lang="ko-KR" alt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4374842" y="1390601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I</a:t>
            </a:r>
            <a:r>
              <a:rPr lang="en-US" altLang="ko-KR" b="1" baseline="-25000" dirty="0">
                <a:solidFill>
                  <a:schemeClr val="tx1"/>
                </a:solidFill>
              </a:rPr>
              <a:t>DS</a:t>
            </a:r>
            <a:endParaRPr lang="ko-KR" alt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4683172" y="3875924"/>
            <a:ext cx="30064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198282" y="3662901"/>
            <a:ext cx="1197759" cy="20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b="1" dirty="0">
                <a:solidFill>
                  <a:schemeClr val="tx1"/>
                </a:solidFill>
              </a:rPr>
              <a:t>V</a:t>
            </a:r>
            <a:r>
              <a:rPr lang="en-US" altLang="ko-KR" sz="1200" b="1" baseline="-25000" dirty="0">
                <a:solidFill>
                  <a:schemeClr val="tx1"/>
                </a:solidFill>
              </a:rPr>
              <a:t>T</a:t>
            </a:r>
            <a:r>
              <a:rPr lang="en-US" altLang="ko-KR" sz="1200" b="1" dirty="0">
                <a:solidFill>
                  <a:schemeClr val="tx1"/>
                </a:solidFill>
              </a:rPr>
              <a:t> &gt; </a:t>
            </a:r>
            <a:r>
              <a:rPr lang="en-US" altLang="ko-KR" sz="1200" b="1" dirty="0">
                <a:solidFill>
                  <a:srgbClr val="FF0000"/>
                </a:solidFill>
              </a:rPr>
              <a:t>V</a:t>
            </a:r>
            <a:r>
              <a:rPr lang="en-US" altLang="ko-KR" sz="1200" b="1" baseline="-25000" dirty="0">
                <a:solidFill>
                  <a:srgbClr val="FF0000"/>
                </a:solidFill>
              </a:rPr>
              <a:t>GS1</a:t>
            </a:r>
            <a:endParaRPr lang="ko-KR" alt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7198282" y="3437344"/>
            <a:ext cx="1304225" cy="20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b="1" dirty="0">
                <a:solidFill>
                  <a:srgbClr val="FF0000"/>
                </a:solidFill>
              </a:rPr>
              <a:t>V</a:t>
            </a:r>
            <a:r>
              <a:rPr lang="en-US" altLang="ko-KR" sz="1200" b="1" baseline="-25000" dirty="0">
                <a:solidFill>
                  <a:srgbClr val="FF0000"/>
                </a:solidFill>
              </a:rPr>
              <a:t>GS2</a:t>
            </a:r>
            <a:r>
              <a:rPr lang="en-US" altLang="ko-KR" sz="1200" b="1" dirty="0">
                <a:solidFill>
                  <a:schemeClr val="tx1"/>
                </a:solidFill>
              </a:rPr>
              <a:t> &gt; V</a:t>
            </a:r>
            <a:r>
              <a:rPr lang="en-US" altLang="ko-KR" sz="1200" b="1" baseline="-25000" dirty="0">
                <a:solidFill>
                  <a:schemeClr val="tx1"/>
                </a:solidFill>
              </a:rPr>
              <a:t>T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7198282" y="3120435"/>
            <a:ext cx="1434648" cy="20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b="1" dirty="0">
                <a:solidFill>
                  <a:srgbClr val="FF0000"/>
                </a:solidFill>
              </a:rPr>
              <a:t>V</a:t>
            </a:r>
            <a:r>
              <a:rPr lang="en-US" altLang="ko-KR" sz="1200" b="1" baseline="-25000" dirty="0">
                <a:solidFill>
                  <a:srgbClr val="FF0000"/>
                </a:solidFill>
              </a:rPr>
              <a:t>GS3</a:t>
            </a:r>
            <a:r>
              <a:rPr lang="en-US" altLang="ko-KR" sz="1200" b="1" dirty="0">
                <a:solidFill>
                  <a:schemeClr val="tx1"/>
                </a:solidFill>
              </a:rPr>
              <a:t> &gt; V</a:t>
            </a:r>
            <a:r>
              <a:rPr lang="en-US" altLang="ko-KR" sz="1200" b="1" baseline="-25000" dirty="0">
                <a:solidFill>
                  <a:schemeClr val="tx1"/>
                </a:solidFill>
              </a:rPr>
              <a:t>GS2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7198282" y="2811193"/>
            <a:ext cx="1434648" cy="20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b="1" dirty="0">
                <a:solidFill>
                  <a:srgbClr val="FF0000"/>
                </a:solidFill>
              </a:rPr>
              <a:t>V</a:t>
            </a:r>
            <a:r>
              <a:rPr lang="en-US" altLang="ko-KR" sz="1200" b="1" baseline="-25000" dirty="0">
                <a:solidFill>
                  <a:srgbClr val="FF0000"/>
                </a:solidFill>
              </a:rPr>
              <a:t>GS4</a:t>
            </a:r>
            <a:r>
              <a:rPr lang="en-US" altLang="ko-KR" sz="1200" b="1" dirty="0">
                <a:solidFill>
                  <a:schemeClr val="tx1"/>
                </a:solidFill>
              </a:rPr>
              <a:t> &gt; V</a:t>
            </a:r>
            <a:r>
              <a:rPr lang="en-US" altLang="ko-KR" sz="1200" b="1" baseline="-25000" dirty="0">
                <a:solidFill>
                  <a:schemeClr val="tx1"/>
                </a:solidFill>
              </a:rPr>
              <a:t>GS3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7198282" y="2526011"/>
            <a:ext cx="1434648" cy="20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b="1" dirty="0">
                <a:solidFill>
                  <a:srgbClr val="FF0000"/>
                </a:solidFill>
              </a:rPr>
              <a:t>V</a:t>
            </a:r>
            <a:r>
              <a:rPr lang="en-US" altLang="ko-KR" sz="1200" b="1" baseline="-25000" dirty="0">
                <a:solidFill>
                  <a:srgbClr val="FF0000"/>
                </a:solidFill>
              </a:rPr>
              <a:t>GS5</a:t>
            </a:r>
            <a:r>
              <a:rPr lang="en-US" altLang="ko-KR" sz="1200" b="1" dirty="0">
                <a:solidFill>
                  <a:schemeClr val="tx1"/>
                </a:solidFill>
              </a:rPr>
              <a:t> &gt; V</a:t>
            </a:r>
            <a:r>
              <a:rPr lang="en-US" altLang="ko-KR" sz="1200" b="1" baseline="-25000" dirty="0">
                <a:solidFill>
                  <a:schemeClr val="tx1"/>
                </a:solidFill>
              </a:rPr>
              <a:t>GS4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7198282" y="2233922"/>
            <a:ext cx="1434648" cy="20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b="1" dirty="0">
                <a:solidFill>
                  <a:srgbClr val="FF0000"/>
                </a:solidFill>
              </a:rPr>
              <a:t>V</a:t>
            </a:r>
            <a:r>
              <a:rPr lang="en-US" altLang="ko-KR" sz="1200" b="1" baseline="-25000" dirty="0">
                <a:solidFill>
                  <a:srgbClr val="FF0000"/>
                </a:solidFill>
              </a:rPr>
              <a:t>GS6</a:t>
            </a:r>
            <a:r>
              <a:rPr lang="en-US" altLang="ko-KR" sz="1200" b="1" dirty="0">
                <a:solidFill>
                  <a:schemeClr val="tx1"/>
                </a:solidFill>
              </a:rPr>
              <a:t> &gt; V</a:t>
            </a:r>
            <a:r>
              <a:rPr lang="en-US" altLang="ko-KR" sz="1200" b="1" baseline="-25000" dirty="0">
                <a:solidFill>
                  <a:schemeClr val="tx1"/>
                </a:solidFill>
              </a:rPr>
              <a:t>GS5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302950" y="1753282"/>
                <a:ext cx="2479653" cy="3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05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05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05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𝑫𝑺</m:t>
                          </m:r>
                        </m:sub>
                        <m:sup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05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d>
                        <m:dPr>
                          <m:ctrlPr>
                            <a:rPr lang="en-US" altLang="ko-KR" sz="10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ko-KR" sz="105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05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050" b="1" i="1" baseline="3000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ko-KR" altLang="en-US" sz="1050" b="1" baseline="300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950" y="1753282"/>
                <a:ext cx="2479653" cy="302519"/>
              </a:xfrm>
              <a:prstGeom prst="rect">
                <a:avLst/>
              </a:prstGeom>
              <a:blipFill rotWithShape="0">
                <a:blip r:embed="rId3"/>
                <a:stretch>
                  <a:fillRect t="-4082" b="-183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4144945" y="4195966"/>
                <a:ext cx="2293256" cy="3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05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05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altLang="ko-KR" sz="10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𝑮𝑺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05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ko-KR" sz="105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ko-KR" sz="1050" b="1" i="1" baseline="-25000">
                          <a:latin typeface="Cambria Math" panose="02040503050406030204" pitchFamily="18" charset="0"/>
                        </a:rPr>
                        <m:t>𝑫𝑺</m:t>
                      </m:r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05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𝑫𝑺</m:t>
                          </m:r>
                        </m:sub>
                        <m:sup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sz="1050" b="1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45" y="4195966"/>
                <a:ext cx="2293256" cy="302519"/>
              </a:xfrm>
              <a:prstGeom prst="rect">
                <a:avLst/>
              </a:prstGeom>
              <a:blipFill rotWithShape="0">
                <a:blip r:embed="rId4"/>
                <a:stretch>
                  <a:fillRect t="-2000" r="-266"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직선 화살표 연결선 46"/>
          <p:cNvCxnSpPr>
            <a:stCxn id="116" idx="0"/>
          </p:cNvCxnSpPr>
          <p:nvPr/>
        </p:nvCxnSpPr>
        <p:spPr>
          <a:xfrm flipV="1">
            <a:off x="6500207" y="2039031"/>
            <a:ext cx="116641" cy="233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>
            <a:off x="2736169" y="3790890"/>
            <a:ext cx="0" cy="1779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직사각형 118"/>
          <p:cNvSpPr/>
          <p:nvPr/>
        </p:nvSpPr>
        <p:spPr>
          <a:xfrm>
            <a:off x="2440979" y="3908102"/>
            <a:ext cx="616661" cy="32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V</a:t>
            </a:r>
            <a:r>
              <a:rPr lang="en-US" altLang="ko-KR" sz="1500" b="1" baseline="-25000" dirty="0">
                <a:solidFill>
                  <a:schemeClr val="tx1"/>
                </a:solidFill>
              </a:rPr>
              <a:t>T</a:t>
            </a:r>
            <a:endParaRPr lang="ko-KR" altLang="en-US" sz="1500" b="1" baseline="-25000" dirty="0">
              <a:solidFill>
                <a:schemeClr val="tx1"/>
              </a:solidFill>
            </a:endParaRPr>
          </a:p>
        </p:txBody>
      </p:sp>
      <p:sp>
        <p:nvSpPr>
          <p:cNvPr id="125" name="자유형 124"/>
          <p:cNvSpPr/>
          <p:nvPr/>
        </p:nvSpPr>
        <p:spPr>
          <a:xfrm>
            <a:off x="4961824" y="1866674"/>
            <a:ext cx="887507" cy="2006383"/>
          </a:xfrm>
          <a:custGeom>
            <a:avLst/>
            <a:gdLst>
              <a:gd name="connsiteX0" fmla="*/ 0 w 1143000"/>
              <a:gd name="connsiteY0" fmla="*/ 2527300 h 2528825"/>
              <a:gd name="connsiteX1" fmla="*/ 330200 w 1143000"/>
              <a:gd name="connsiteY1" fmla="*/ 2355850 h 2528825"/>
              <a:gd name="connsiteX2" fmla="*/ 742950 w 1143000"/>
              <a:gd name="connsiteY2" fmla="*/ 1441450 h 2528825"/>
              <a:gd name="connsiteX3" fmla="*/ 1143000 w 1143000"/>
              <a:gd name="connsiteY3" fmla="*/ 0 h 25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2528825">
                <a:moveTo>
                  <a:pt x="0" y="2527300"/>
                </a:moveTo>
                <a:cubicBezTo>
                  <a:pt x="103187" y="2532062"/>
                  <a:pt x="206375" y="2536825"/>
                  <a:pt x="330200" y="2355850"/>
                </a:cubicBezTo>
                <a:cubicBezTo>
                  <a:pt x="454025" y="2174875"/>
                  <a:pt x="607483" y="1834092"/>
                  <a:pt x="742950" y="1441450"/>
                </a:cubicBezTo>
                <a:cubicBezTo>
                  <a:pt x="878417" y="1048808"/>
                  <a:pt x="1010708" y="524404"/>
                  <a:pt x="114300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5236244" y="1512756"/>
                <a:ext cx="1058175" cy="3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1050" b="1" i="1" baseline="-2500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105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ko-KR" altLang="en-US" sz="105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050" b="1" i="1" baseline="-25000">
                              <a:latin typeface="Cambria Math" panose="02040503050406030204" pitchFamily="18" charset="0"/>
                            </a:rPr>
                            <m:t>𝒐𝒙</m:t>
                          </m:r>
                        </m:num>
                        <m:den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05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𝑫𝑺</m:t>
                          </m:r>
                        </m:sub>
                        <m:sup>
                          <m:r>
                            <a:rPr lang="en-US" altLang="ko-KR" sz="105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ko-KR" altLang="en-US" sz="1050" b="1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44" y="1512756"/>
                <a:ext cx="1058175" cy="302519"/>
              </a:xfrm>
              <a:prstGeom prst="rect">
                <a:avLst/>
              </a:prstGeom>
              <a:blipFill rotWithShape="0">
                <a:blip r:embed="rId5"/>
                <a:stretch>
                  <a:fillRect l="-1724" t="-2000"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화살표 연결선 36"/>
          <p:cNvCxnSpPr>
            <a:stCxn id="34" idx="4"/>
          </p:cNvCxnSpPr>
          <p:nvPr/>
        </p:nvCxnSpPr>
        <p:spPr>
          <a:xfrm flipH="1">
            <a:off x="5031455" y="3865355"/>
            <a:ext cx="32981" cy="365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타원 115"/>
          <p:cNvSpPr/>
          <p:nvPr/>
        </p:nvSpPr>
        <p:spPr>
          <a:xfrm>
            <a:off x="5769952" y="2272435"/>
            <a:ext cx="1460510" cy="1602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4" name="타원 33"/>
          <p:cNvSpPr/>
          <p:nvPr/>
        </p:nvSpPr>
        <p:spPr>
          <a:xfrm rot="1220232">
            <a:off x="5036778" y="2312619"/>
            <a:ext cx="612322" cy="1602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직사각형 7"/>
          <p:cNvSpPr/>
          <p:nvPr/>
        </p:nvSpPr>
        <p:spPr>
          <a:xfrm>
            <a:off x="4403199" y="4476040"/>
            <a:ext cx="3839409" cy="425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Output characteristic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573427" y="4477968"/>
            <a:ext cx="3839409" cy="425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</a:rPr>
              <a:t>Transfer characteristic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>
          <a:xfrm flipH="1">
            <a:off x="2755632" y="1815242"/>
            <a:ext cx="481080" cy="206068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MOSFET </a:t>
            </a:r>
            <a:r>
              <a:rPr lang="ko-KR" altLang="en-US" dirty="0"/>
              <a:t>동작 원리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B4B9-40E8-429E-A264-39039435D964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61" name="자유형 60"/>
          <p:cNvSpPr/>
          <p:nvPr/>
        </p:nvSpPr>
        <p:spPr>
          <a:xfrm>
            <a:off x="2453158" y="3127152"/>
            <a:ext cx="569020" cy="739348"/>
          </a:xfrm>
          <a:custGeom>
            <a:avLst/>
            <a:gdLst>
              <a:gd name="connsiteX0" fmla="*/ 0 w 628650"/>
              <a:gd name="connsiteY0" fmla="*/ 1028700 h 1028700"/>
              <a:gd name="connsiteX1" fmla="*/ 375557 w 628650"/>
              <a:gd name="connsiteY1" fmla="*/ 620486 h 1028700"/>
              <a:gd name="connsiteX2" fmla="*/ 628650 w 628650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1028700">
                <a:moveTo>
                  <a:pt x="0" y="1028700"/>
                </a:moveTo>
                <a:cubicBezTo>
                  <a:pt x="135391" y="910318"/>
                  <a:pt x="270782" y="791936"/>
                  <a:pt x="375557" y="620486"/>
                </a:cubicBezTo>
                <a:cubicBezTo>
                  <a:pt x="480332" y="449036"/>
                  <a:pt x="554491" y="224518"/>
                  <a:pt x="62865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/>
          </a:p>
        </p:txBody>
      </p:sp>
      <p:cxnSp>
        <p:nvCxnSpPr>
          <p:cNvPr id="63" name="직선 연결선 62"/>
          <p:cNvCxnSpPr/>
          <p:nvPr/>
        </p:nvCxnSpPr>
        <p:spPr>
          <a:xfrm flipV="1">
            <a:off x="3015283" y="2055801"/>
            <a:ext cx="379137" cy="10783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자유형 66"/>
          <p:cNvSpPr/>
          <p:nvPr/>
        </p:nvSpPr>
        <p:spPr>
          <a:xfrm>
            <a:off x="2483993" y="3001338"/>
            <a:ext cx="397877" cy="858354"/>
          </a:xfrm>
          <a:custGeom>
            <a:avLst/>
            <a:gdLst>
              <a:gd name="connsiteX0" fmla="*/ 0 w 628650"/>
              <a:gd name="connsiteY0" fmla="*/ 1028700 h 1028700"/>
              <a:gd name="connsiteX1" fmla="*/ 375557 w 628650"/>
              <a:gd name="connsiteY1" fmla="*/ 620486 h 1028700"/>
              <a:gd name="connsiteX2" fmla="*/ 628650 w 628650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1028700">
                <a:moveTo>
                  <a:pt x="0" y="1028700"/>
                </a:moveTo>
                <a:cubicBezTo>
                  <a:pt x="135391" y="910318"/>
                  <a:pt x="270782" y="791936"/>
                  <a:pt x="375557" y="620486"/>
                </a:cubicBezTo>
                <a:cubicBezTo>
                  <a:pt x="480332" y="449036"/>
                  <a:pt x="554491" y="224518"/>
                  <a:pt x="62865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b="1"/>
          </a:p>
        </p:txBody>
      </p:sp>
      <p:cxnSp>
        <p:nvCxnSpPr>
          <p:cNvPr id="69" name="직선 연결선 68"/>
          <p:cNvCxnSpPr/>
          <p:nvPr/>
        </p:nvCxnSpPr>
        <p:spPr>
          <a:xfrm flipV="1">
            <a:off x="2889897" y="1896921"/>
            <a:ext cx="176460" cy="11064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108943" y="3860377"/>
            <a:ext cx="136392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815029" y="3875924"/>
            <a:ext cx="3006499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/>
          <p:cNvSpPr/>
          <p:nvPr/>
        </p:nvSpPr>
        <p:spPr>
          <a:xfrm>
            <a:off x="3320877" y="2202938"/>
            <a:ext cx="1304225" cy="20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b="1" dirty="0">
                <a:solidFill>
                  <a:srgbClr val="FF0000"/>
                </a:solidFill>
              </a:rPr>
              <a:t>V</a:t>
            </a:r>
            <a:r>
              <a:rPr lang="en-US" altLang="ko-KR" sz="1200" b="1" baseline="-25000" dirty="0">
                <a:solidFill>
                  <a:srgbClr val="FF0000"/>
                </a:solidFill>
              </a:rPr>
              <a:t>DS1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3156676" y="1846564"/>
            <a:ext cx="1434648" cy="20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b="1" dirty="0">
                <a:solidFill>
                  <a:srgbClr val="FF0000"/>
                </a:solidFill>
              </a:rPr>
              <a:t>V</a:t>
            </a:r>
            <a:r>
              <a:rPr lang="en-US" altLang="ko-KR" sz="1200" b="1" baseline="-25000" dirty="0">
                <a:solidFill>
                  <a:srgbClr val="FF0000"/>
                </a:solidFill>
              </a:rPr>
              <a:t>DS2</a:t>
            </a:r>
            <a:r>
              <a:rPr lang="en-US" altLang="ko-KR" sz="1200" b="1" dirty="0">
                <a:solidFill>
                  <a:schemeClr val="tx1"/>
                </a:solidFill>
              </a:rPr>
              <a:t> &gt; V</a:t>
            </a:r>
            <a:r>
              <a:rPr lang="en-US" altLang="ko-KR" sz="1200" b="1" baseline="-25000" dirty="0">
                <a:solidFill>
                  <a:schemeClr val="tx1"/>
                </a:solidFill>
              </a:rPr>
              <a:t>DS1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933918" y="1957460"/>
            <a:ext cx="1434648" cy="20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b="1" dirty="0">
                <a:solidFill>
                  <a:srgbClr val="FF0000"/>
                </a:solidFill>
              </a:rPr>
              <a:t>V</a:t>
            </a:r>
            <a:r>
              <a:rPr lang="en-US" altLang="ko-KR" sz="1200" b="1" baseline="-25000" dirty="0">
                <a:solidFill>
                  <a:srgbClr val="FF0000"/>
                </a:solidFill>
              </a:rPr>
              <a:t>DS3</a:t>
            </a:r>
            <a:r>
              <a:rPr lang="en-US" altLang="ko-KR" sz="1200" b="1" dirty="0">
                <a:solidFill>
                  <a:schemeClr val="tx1"/>
                </a:solidFill>
              </a:rPr>
              <a:t> &gt; V</a:t>
            </a:r>
            <a:r>
              <a:rPr lang="en-US" altLang="ko-KR" sz="1200" b="1" baseline="-25000" dirty="0">
                <a:solidFill>
                  <a:schemeClr val="tx1"/>
                </a:solidFill>
              </a:rPr>
              <a:t>DS2</a:t>
            </a:r>
            <a:endParaRPr lang="ko-KR" alt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556126" y="5405425"/>
            <a:ext cx="7974799" cy="601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앞서 보인 </a:t>
            </a: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MOSFET</a:t>
            </a:r>
            <a:r>
              <a:rPr kumimoji="0" lang="ko-K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의 동작특성에 대하여 다양한 </a:t>
            </a: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bias</a:t>
            </a:r>
            <a:r>
              <a:rPr kumimoji="0" lang="ko-K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에 대한 특성을 나타낸 그래프이다</a:t>
            </a:r>
            <a:r>
              <a:rPr kumimoji="0" lang="en-US" altLang="ko-KR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endParaRPr kumimoji="0" lang="ko-KR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10591"/>
      </p:ext>
    </p:extLst>
  </p:cSld>
  <p:clrMapOvr>
    <a:masterClrMapping/>
  </p:clrMapOvr>
</p:sld>
</file>

<file path=ppt/theme/theme1.xml><?xml version="1.0" encoding="utf-8"?>
<a:theme xmlns:a="http://schemas.openxmlformats.org/drawingml/2006/main" name="Edison_기본">
  <a:themeElements>
    <a:clrScheme name="008TGp_BizCom_light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CA3C8"/>
      </a:accent1>
      <a:accent2>
        <a:srgbClr val="FF9900"/>
      </a:accent2>
      <a:accent3>
        <a:srgbClr val="FFFFFF"/>
      </a:accent3>
      <a:accent4>
        <a:srgbClr val="174578"/>
      </a:accent4>
      <a:accent5>
        <a:srgbClr val="ACCEE0"/>
      </a:accent5>
      <a:accent6>
        <a:srgbClr val="E78A00"/>
      </a:accent6>
      <a:hlink>
        <a:srgbClr val="9999FF"/>
      </a:hlink>
      <a:folHlink>
        <a:srgbClr val="969696"/>
      </a:folHlink>
    </a:clrScheme>
    <a:fontScheme name="008TGp_BizCom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08TGp_BizCom_light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TGp_BizCom_light 2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15978"/>
        </a:accent4>
        <a:accent5>
          <a:srgbClr val="B0C6C6"/>
        </a:accent5>
        <a:accent6>
          <a:srgbClr val="B9B900"/>
        </a:accent6>
        <a:hlink>
          <a:srgbClr val="33CC3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TGp_BizCom_light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dison_기본" id="{5CF3889D-0490-4B56-9C5D-1A803CD42774}" vid="{D7F58482-1847-4A00-8104-FE30065D732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Edison_기본</Template>
  <TotalTime>1901</TotalTime>
  <Words>1333</Words>
  <Application>Microsoft Office PowerPoint</Application>
  <PresentationFormat>화면 슬라이드 쇼(4:3)</PresentationFormat>
  <Paragraphs>402</Paragraphs>
  <Slides>17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HY견고딕</vt:lpstr>
      <vt:lpstr>굴림</vt:lpstr>
      <vt:lpstr>맑은 고딕</vt:lpstr>
      <vt:lpstr>Cambria Math</vt:lpstr>
      <vt:lpstr>Times New Roman</vt:lpstr>
      <vt:lpstr>Verdana</vt:lpstr>
      <vt:lpstr>Wingdings</vt:lpstr>
      <vt:lpstr>Edison_기본</vt:lpstr>
      <vt:lpstr>MOSFET 동작 원리</vt:lpstr>
      <vt:lpstr>MOSFET 동작 원리 – Transfer characteristic (ID-VG)</vt:lpstr>
      <vt:lpstr>MOSFET 동작 원리 – Transfer characteristic (ID-VG)</vt:lpstr>
      <vt:lpstr>MOSFET 동작 원리 – Transfer characteristic (ID-VG)</vt:lpstr>
      <vt:lpstr>MOSFET 동작 원리 – Output characteristic (ID-VD)</vt:lpstr>
      <vt:lpstr>MOSFET 동작 원리 – Output characteristic (ID-VD)</vt:lpstr>
      <vt:lpstr>MOSFET 동작 원리 – Output characteristic (ID-VD)</vt:lpstr>
      <vt:lpstr>MOSFET 동작 원리 – Output characteristic (ID-VD)</vt:lpstr>
      <vt:lpstr>MOSFET 동작 원리</vt:lpstr>
      <vt:lpstr>PowerPoint 프레젠테이션</vt:lpstr>
      <vt:lpstr>MOSFET 동작 원리 – Transfer characteristic (ID-VG)</vt:lpstr>
      <vt:lpstr>MOSFET 동작 원리 – Transfer characteristic (ID-VG)</vt:lpstr>
      <vt:lpstr>MOSFET 동작 원리 – Transfer characteristic (ID-VG)</vt:lpstr>
      <vt:lpstr>MOSFET 동작 원리 – Output characteristic (ID-VD)</vt:lpstr>
      <vt:lpstr>MOSFET 동작 원리 – Output characteristic (ID-VD)</vt:lpstr>
      <vt:lpstr>MOSFET 동작 원리 – Output characteristic (ID-VD)</vt:lpstr>
      <vt:lpstr>MOSFET 동작 원리 – Output characteristic (ID-VD)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Seong Cheol Noh</dc:creator>
  <cp:lastModifiedBy>이준호</cp:lastModifiedBy>
  <cp:revision>430</cp:revision>
  <cp:lastPrinted>2015-05-18T00:43:56Z</cp:lastPrinted>
  <dcterms:created xsi:type="dcterms:W3CDTF">2014-08-24T08:53:25Z</dcterms:created>
  <dcterms:modified xsi:type="dcterms:W3CDTF">2023-11-30T14:26:19Z</dcterms:modified>
</cp:coreProperties>
</file>